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8288000" cy="10287000"/>
  <p:notesSz cx="10287000" cy="18288000"/>
  <p:embeddedFontLst>
    <p:embeddedFont>
      <p:font typeface="Calibri" panose="020F0502020204030204" pitchFamily="34" charset="0"/>
      <p:regular r:id="rId40"/>
      <p:bold r:id="rId41"/>
      <p:italic r:id="rId42"/>
      <p:boldItalic r:id="rId43"/>
    </p:embeddedFont>
    <p:embeddedFont>
      <p:font typeface="Mont Light" pitchFamily="2" charset="0"/>
      <p:regular r:id="rId44"/>
    </p:embeddedFont>
    <p:embeddedFont>
      <p:font typeface="Poppins Bold" pitchFamily="2" charset="77"/>
      <p:bold r:id="rId45"/>
      <p:italic r:id="rId46"/>
      <p:boldItalic r:id="rId47"/>
    </p:embeddedFont>
    <p:embeddedFont>
      <p:font typeface="Poppins ExtraLight" pitchFamily="2" charset="77"/>
      <p:regular r:id="rId48"/>
      <p:italic r:id="rId49"/>
    </p:embeddedFont>
    <p:embeddedFont>
      <p:font typeface="Poppins Light" pitchFamily="2" charset="77"/>
      <p:regular r:id="rId50"/>
      <p:italic r:id="rId51"/>
    </p:embeddedFont>
    <p:embeddedFont>
      <p:font typeface="Poppins Medium" pitchFamily="2" charset="77"/>
      <p:regular r:id="rId52"/>
      <p:bold r:id="rId53"/>
      <p:italic r:id="rId54"/>
      <p:boldItalic r:id="rId55"/>
    </p:embeddedFont>
    <p:embeddedFont>
      <p:font typeface="Poppins Regular" pitchFamily="2" charset="77"/>
      <p:regular r:id="rId56"/>
      <p:bold r:id="rId57"/>
      <p:italic r:id="rId58"/>
      <p:boldItalic r:id="rId59"/>
    </p:embeddedFont>
    <p:embeddedFont>
      <p:font typeface="Poppins SemiBold" pitchFamily="2" charset="77"/>
      <p:regular r:id="rId60"/>
      <p:bold r:id="rId61"/>
      <p:italic r:id="rId62"/>
      <p:boldItalic r:id="rId63"/>
    </p:embeddedFont>
    <p:embeddedFont>
      <p:font typeface="Roboto Light" panose="02000000000000000000" pitchFamily="2" charset="0"/>
      <p:regular r:id="rId64"/>
      <p:italic r:id="rId65"/>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10"/>
  </p:normalViewPr>
  <p:slideViewPr>
    <p:cSldViewPr snapToGrid="0" snapToObjects="1">
      <p:cViewPr>
        <p:scale>
          <a:sx n="52" d="100"/>
          <a:sy n="52" d="100"/>
        </p:scale>
        <p:origin x="1880"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font" Target="fonts/font11.fntdata"/><Relationship Id="rId5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8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8.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sv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sv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sv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svg"/></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svg"/><Relationship Id="rId9" Type="http://schemas.openxmlformats.org/officeDocument/2006/relationships/image" Target="../media/image75.sv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svg"/></Relationships>
</file>

<file path=ppt/slides/_rels/slide17.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svg"/><Relationship Id="rId9" Type="http://schemas.openxmlformats.org/officeDocument/2006/relationships/image" Target="../media/image90.svg"/></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2.sv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5.sv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93.jpeg"/><Relationship Id="rId4" Type="http://schemas.openxmlformats.org/officeDocument/2006/relationships/image" Target="../media/image96.sv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97.sv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99.sv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2.png"/><Relationship Id="rId7" Type="http://schemas.openxmlformats.org/officeDocument/2006/relationships/image" Target="../media/image73.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98.jpeg"/><Relationship Id="rId4" Type="http://schemas.openxmlformats.org/officeDocument/2006/relationships/image" Target="../media/image100.svg"/><Relationship Id="rId9" Type="http://schemas.openxmlformats.org/officeDocument/2006/relationships/image" Target="../media/image75.svg"/></Relationships>
</file>

<file path=ppt/slides/_rels/slide25.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svg"/></Relationships>
</file>

<file path=ppt/slides/_rels/slide27.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image" Target="../media/image120.png"/><Relationship Id="rId18" Type="http://schemas.openxmlformats.org/officeDocument/2006/relationships/image" Target="../media/image125.sv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svg"/><Relationship Id="rId17" Type="http://schemas.openxmlformats.org/officeDocument/2006/relationships/image" Target="../media/image124.png"/><Relationship Id="rId2" Type="http://schemas.openxmlformats.org/officeDocument/2006/relationships/notesSlide" Target="../notesSlides/notesSlide27.xml"/><Relationship Id="rId16" Type="http://schemas.openxmlformats.org/officeDocument/2006/relationships/image" Target="../media/image123.svg"/><Relationship Id="rId1" Type="http://schemas.openxmlformats.org/officeDocument/2006/relationships/slideLayout" Target="../slideLayouts/slideLayout1.xml"/><Relationship Id="rId6" Type="http://schemas.openxmlformats.org/officeDocument/2006/relationships/image" Target="../media/image113.sv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10" Type="http://schemas.openxmlformats.org/officeDocument/2006/relationships/image" Target="../media/image117.svg"/><Relationship Id="rId4" Type="http://schemas.openxmlformats.org/officeDocument/2006/relationships/image" Target="../media/image111.svg"/><Relationship Id="rId9" Type="http://schemas.openxmlformats.org/officeDocument/2006/relationships/image" Target="../media/image116.png"/><Relationship Id="rId14" Type="http://schemas.openxmlformats.org/officeDocument/2006/relationships/image" Target="../media/image121.sv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7.jpeg"/><Relationship Id="rId4" Type="http://schemas.openxmlformats.org/officeDocument/2006/relationships/image" Target="../media/image126.sv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29.jpeg"/><Relationship Id="rId4" Type="http://schemas.openxmlformats.org/officeDocument/2006/relationships/image" Target="../media/image128.sv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sv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31.jpeg"/><Relationship Id="rId4" Type="http://schemas.openxmlformats.org/officeDocument/2006/relationships/image" Target="../media/image130.sv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33.jpeg"/><Relationship Id="rId4" Type="http://schemas.openxmlformats.org/officeDocument/2006/relationships/image" Target="../media/image132.sv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35.jpeg"/><Relationship Id="rId4" Type="http://schemas.openxmlformats.org/officeDocument/2006/relationships/image" Target="../media/image134.svg"/></Relationships>
</file>

<file path=ppt/slides/_rels/slide33.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136.jpeg"/><Relationship Id="rId7" Type="http://schemas.openxmlformats.org/officeDocument/2006/relationships/image" Target="../media/image13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38.png"/><Relationship Id="rId5" Type="http://schemas.openxmlformats.org/officeDocument/2006/relationships/image" Target="../media/image137.sv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36.png"/><Relationship Id="rId7" Type="http://schemas.openxmlformats.org/officeDocument/2006/relationships/image" Target="../media/image144.sv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svg"/><Relationship Id="rId9" Type="http://schemas.openxmlformats.org/officeDocument/2006/relationships/image" Target="../media/image146.svg"/></Relationships>
</file>

<file path=ppt/slides/_rels/slide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49.jpeg"/><Relationship Id="rId4" Type="http://schemas.openxmlformats.org/officeDocument/2006/relationships/image" Target="../media/image148.svg"/></Relationships>
</file>

<file path=ppt/slides/_rels/slide36.xml.rels><?xml version="1.0" encoding="UTF-8" standalone="yes"?>
<Relationships xmlns="http://schemas.openxmlformats.org/package/2006/relationships"><Relationship Id="rId8" Type="http://schemas.openxmlformats.org/officeDocument/2006/relationships/image" Target="../media/image154.svg"/><Relationship Id="rId13" Type="http://schemas.openxmlformats.org/officeDocument/2006/relationships/image" Target="../media/image159.png"/><Relationship Id="rId18" Type="http://schemas.openxmlformats.org/officeDocument/2006/relationships/image" Target="../media/image164.svg"/><Relationship Id="rId3" Type="http://schemas.openxmlformats.org/officeDocument/2006/relationships/image" Target="../media/image150.png"/><Relationship Id="rId7" Type="http://schemas.openxmlformats.org/officeDocument/2006/relationships/image" Target="../media/image147.png"/><Relationship Id="rId12" Type="http://schemas.openxmlformats.org/officeDocument/2006/relationships/image" Target="../media/image158.svg"/><Relationship Id="rId17" Type="http://schemas.openxmlformats.org/officeDocument/2006/relationships/image" Target="../media/image163.png"/><Relationship Id="rId2" Type="http://schemas.openxmlformats.org/officeDocument/2006/relationships/notesSlide" Target="../notesSlides/notesSlide36.xml"/><Relationship Id="rId16" Type="http://schemas.openxmlformats.org/officeDocument/2006/relationships/image" Target="../media/image162.svg"/><Relationship Id="rId20" Type="http://schemas.openxmlformats.org/officeDocument/2006/relationships/image" Target="../media/image166.svg"/><Relationship Id="rId1" Type="http://schemas.openxmlformats.org/officeDocument/2006/relationships/slideLayout" Target="../slideLayouts/slideLayout1.xml"/><Relationship Id="rId6" Type="http://schemas.openxmlformats.org/officeDocument/2006/relationships/image" Target="../media/image153.svg"/><Relationship Id="rId11" Type="http://schemas.openxmlformats.org/officeDocument/2006/relationships/image" Target="../media/image157.png"/><Relationship Id="rId5" Type="http://schemas.openxmlformats.org/officeDocument/2006/relationships/image" Target="../media/image152.png"/><Relationship Id="rId15" Type="http://schemas.openxmlformats.org/officeDocument/2006/relationships/image" Target="../media/image161.png"/><Relationship Id="rId10" Type="http://schemas.openxmlformats.org/officeDocument/2006/relationships/image" Target="../media/image156.svg"/><Relationship Id="rId19" Type="http://schemas.openxmlformats.org/officeDocument/2006/relationships/image" Target="../media/image165.png"/><Relationship Id="rId4" Type="http://schemas.openxmlformats.org/officeDocument/2006/relationships/image" Target="../media/image151.svg"/><Relationship Id="rId9" Type="http://schemas.openxmlformats.org/officeDocument/2006/relationships/image" Target="../media/image155.png"/><Relationship Id="rId14" Type="http://schemas.openxmlformats.org/officeDocument/2006/relationships/image" Target="../media/image160.svg"/></Relationships>
</file>

<file path=ppt/slides/_rels/slide37.xml.rels><?xml version="1.0" encoding="UTF-8" standalone="yes"?>
<Relationships xmlns="http://schemas.openxmlformats.org/package/2006/relationships"><Relationship Id="rId8" Type="http://schemas.openxmlformats.org/officeDocument/2006/relationships/image" Target="../media/image172.svg"/><Relationship Id="rId13" Type="http://schemas.openxmlformats.org/officeDocument/2006/relationships/image" Target="../media/image177.png"/><Relationship Id="rId18" Type="http://schemas.openxmlformats.org/officeDocument/2006/relationships/image" Target="../media/image182.png"/><Relationship Id="rId3" Type="http://schemas.openxmlformats.org/officeDocument/2006/relationships/image" Target="../media/image167.png"/><Relationship Id="rId21" Type="http://schemas.openxmlformats.org/officeDocument/2006/relationships/image" Target="../media/image185.svg"/><Relationship Id="rId7" Type="http://schemas.openxmlformats.org/officeDocument/2006/relationships/image" Target="../media/image171.png"/><Relationship Id="rId12" Type="http://schemas.openxmlformats.org/officeDocument/2006/relationships/image" Target="../media/image176.png"/><Relationship Id="rId17" Type="http://schemas.openxmlformats.org/officeDocument/2006/relationships/image" Target="../media/image181.png"/><Relationship Id="rId2" Type="http://schemas.openxmlformats.org/officeDocument/2006/relationships/notesSlide" Target="../notesSlides/notesSlide37.xml"/><Relationship Id="rId16" Type="http://schemas.openxmlformats.org/officeDocument/2006/relationships/image" Target="../media/image180.png"/><Relationship Id="rId20" Type="http://schemas.openxmlformats.org/officeDocument/2006/relationships/image" Target="../media/image184.png"/><Relationship Id="rId1" Type="http://schemas.openxmlformats.org/officeDocument/2006/relationships/slideLayout" Target="../slideLayouts/slideLayout1.xml"/><Relationship Id="rId6" Type="http://schemas.openxmlformats.org/officeDocument/2006/relationships/image" Target="../media/image170.svg"/><Relationship Id="rId11" Type="http://schemas.openxmlformats.org/officeDocument/2006/relationships/image" Target="../media/image175.png"/><Relationship Id="rId5" Type="http://schemas.openxmlformats.org/officeDocument/2006/relationships/image" Target="../media/image169.png"/><Relationship Id="rId15" Type="http://schemas.openxmlformats.org/officeDocument/2006/relationships/image" Target="../media/image179.png"/><Relationship Id="rId10" Type="http://schemas.openxmlformats.org/officeDocument/2006/relationships/image" Target="../media/image174.svg"/><Relationship Id="rId19" Type="http://schemas.openxmlformats.org/officeDocument/2006/relationships/image" Target="../media/image183.png"/><Relationship Id="rId4" Type="http://schemas.openxmlformats.org/officeDocument/2006/relationships/image" Target="../media/image168.svg"/><Relationship Id="rId9" Type="http://schemas.openxmlformats.org/officeDocument/2006/relationships/image" Target="../media/image173.png"/><Relationship Id="rId14" Type="http://schemas.openxmlformats.org/officeDocument/2006/relationships/image" Target="../media/image178.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9.jpe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svg"/><Relationship Id="rId10" Type="http://schemas.openxmlformats.org/officeDocument/2006/relationships/image" Target="../media/image50.svg"/><Relationship Id="rId4" Type="http://schemas.openxmlformats.org/officeDocument/2006/relationships/image" Target="../media/image40.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4.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pic>
        <p:nvPicPr>
          <p:cNvPr id="2" name="Vector"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8982075" cy="10287000"/>
          </a:xfrm>
          <a:prstGeom prst="rect">
            <a:avLst/>
          </a:prstGeom>
        </p:spPr>
      </p:pic>
      <p:pic>
        <p:nvPicPr>
          <p:cNvPr id="3" name="Group"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8947922" cy="5430199"/>
          </a:xfrm>
          <a:prstGeom prst="rect">
            <a:avLst/>
          </a:prstGeom>
        </p:spPr>
      </p:pic>
      <p:pic>
        <p:nvPicPr>
          <p:cNvPr id="4" name="Group"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52575" y="1219200"/>
            <a:ext cx="4620816" cy="1343026"/>
          </a:xfrm>
          <a:prstGeom prst="rect">
            <a:avLst/>
          </a:prstGeom>
        </p:spPr>
      </p:pic>
      <p:pic>
        <p:nvPicPr>
          <p:cNvPr id="5" name="Group 100" descr="preencoded.png"/>
          <p:cNvPicPr>
            <a:picLocks noChangeAspect="1"/>
          </p:cNvPicPr>
          <p:nvPr/>
        </p:nvPicPr>
        <p:blipFill>
          <a:blip r:embed="rId9"/>
          <a:srcRect/>
          <a:stretch/>
        </p:blipFill>
        <p:spPr>
          <a:xfrm>
            <a:off x="8982075" y="0"/>
            <a:ext cx="9305925" cy="10287000"/>
          </a:xfrm>
          <a:prstGeom prst="rect">
            <a:avLst/>
          </a:prstGeom>
        </p:spPr>
      </p:pic>
      <p:pic>
        <p:nvPicPr>
          <p:cNvPr id="6" name="Group 5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552575" y="7267575"/>
            <a:ext cx="1524000" cy="1524000"/>
          </a:xfrm>
          <a:prstGeom prst="rect">
            <a:avLst/>
          </a:prstGeom>
        </p:spPr>
      </p:pic>
      <p:sp>
        <p:nvSpPr>
          <p:cNvPr id="7" name="Programa de induccin re-induccin"/>
          <p:cNvSpPr/>
          <p:nvPr/>
        </p:nvSpPr>
        <p:spPr>
          <a:xfrm>
            <a:off x="1552575" y="3733800"/>
            <a:ext cx="5934075" cy="2581275"/>
          </a:xfrm>
          <a:prstGeom prst="rect">
            <a:avLst/>
          </a:prstGeom>
          <a:noFill/>
          <a:ln/>
        </p:spPr>
        <p:txBody>
          <a:bodyPr wrap="square" lIns="0" tIns="0" rIns="0" bIns="0" rtlCol="0" anchor="t"/>
          <a:lstStyle/>
          <a:p>
            <a:pPr marL="0" indent="0" algn="l">
              <a:lnSpc>
                <a:spcPts val="6075"/>
              </a:lnSpc>
              <a:buNone/>
            </a:pPr>
            <a:r>
              <a:rPr lang="en-US" sz="6450" kern="0" spc="-150" dirty="0">
                <a:solidFill>
                  <a:srgbClr val="FFFFFF"/>
                </a:solidFill>
                <a:latin typeface="Poppins SemiBold" pitchFamily="34" charset="0"/>
                <a:ea typeface="Poppins SemiBold" pitchFamily="34" charset="-122"/>
                <a:cs typeface="Poppins SemiBold" pitchFamily="34" charset="-120"/>
              </a:rPr>
              <a:t>Programa de </a:t>
            </a:r>
            <a:r>
              <a:rPr lang="en-US" sz="6450" kern="0" spc="-150" dirty="0">
                <a:solidFill>
                  <a:srgbClr val="FFFFFF"/>
                </a:solidFill>
                <a:latin typeface="Poppins Light" pitchFamily="34" charset="0"/>
                <a:ea typeface="Poppins Light" pitchFamily="34" charset="-122"/>
                <a:cs typeface="Poppins Light" pitchFamily="34" charset="-120"/>
              </a:rPr>
              <a:t> inducción  
re-inducción</a:t>
            </a:r>
            <a:r>
              <a:rPr lang="en-US" sz="6450" kern="0" spc="-150" dirty="0">
                <a:solidFill>
                  <a:srgbClr val="FFFFFF"/>
                </a:solidFill>
                <a:latin typeface="Poppins Regular" pitchFamily="34" charset="0"/>
                <a:ea typeface="Poppins Regular" pitchFamily="34" charset="-122"/>
                <a:cs typeface="Poppins Regular" pitchFamily="34" charset="-120"/>
              </a:rPr>
              <a:t>  </a:t>
            </a:r>
            <a:endParaRPr lang="en-US" sz="645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pic>
        <p:nvPicPr>
          <p:cNvPr id="2" name="Group 110" descr="preencoded.png"/>
          <p:cNvPicPr>
            <a:picLocks noChangeAspect="1"/>
          </p:cNvPicPr>
          <p:nvPr/>
        </p:nvPicPr>
        <p:blipFill>
          <a:blip r:embed="rId3"/>
          <a:srcRect/>
          <a:stretch/>
        </p:blipFill>
        <p:spPr>
          <a:xfrm>
            <a:off x="0" y="0"/>
            <a:ext cx="18288000" cy="10287000"/>
          </a:xfrm>
          <a:prstGeom prst="rect">
            <a:avLst/>
          </a:prstGeom>
        </p:spPr>
      </p:pic>
      <p:pic>
        <p:nvPicPr>
          <p:cNvPr id="3" name="Group 6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66800" y="695325"/>
            <a:ext cx="3594981" cy="1038226"/>
          </a:xfrm>
          <a:prstGeom prst="rect">
            <a:avLst/>
          </a:prstGeom>
        </p:spPr>
      </p:pic>
      <p:pic>
        <p:nvPicPr>
          <p:cNvPr id="4" name="Group 90"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619875" y="4638675"/>
            <a:ext cx="6038850" cy="1543050"/>
          </a:xfrm>
          <a:prstGeom prst="rect">
            <a:avLst/>
          </a:prstGeom>
        </p:spPr>
      </p:pic>
      <p:sp>
        <p:nvSpPr>
          <p:cNvPr id="5" name="Ver videoDe politica"/>
          <p:cNvSpPr/>
          <p:nvPr/>
        </p:nvSpPr>
        <p:spPr>
          <a:xfrm>
            <a:off x="8486775" y="4638675"/>
            <a:ext cx="4191000" cy="1543050"/>
          </a:xfrm>
          <a:prstGeom prst="rect">
            <a:avLst/>
          </a:prstGeom>
          <a:noFill/>
          <a:ln/>
        </p:spPr>
        <p:txBody>
          <a:bodyPr wrap="square" lIns="0" tIns="0" rIns="0" bIns="0" rtlCol="0" anchor="ctr"/>
          <a:lstStyle/>
          <a:p>
            <a:pPr marL="0" indent="0" algn="l">
              <a:lnSpc>
                <a:spcPts val="5625"/>
              </a:lnSpc>
              <a:buNone/>
            </a:pPr>
            <a:r>
              <a:rPr lang="en-US" sz="6000" kern="0" spc="-150" dirty="0">
                <a:solidFill>
                  <a:srgbClr val="10185F"/>
                </a:solidFill>
                <a:latin typeface="Poppins SemiBold" pitchFamily="34" charset="0"/>
                <a:ea typeface="Poppins SemiBold" pitchFamily="34" charset="-122"/>
                <a:cs typeface="Poppins SemiBold" pitchFamily="34" charset="-120"/>
              </a:rPr>
              <a:t>Ver video</a:t>
            </a:r>
            <a:br/>
            <a:r>
              <a:rPr lang="en-US" sz="6000" kern="0" spc="-150" dirty="0">
                <a:solidFill>
                  <a:srgbClr val="10185F"/>
                </a:solidFill>
                <a:latin typeface="Poppins ExtraLight" pitchFamily="34" charset="0"/>
                <a:ea typeface="Poppins ExtraLight" pitchFamily="34" charset="-122"/>
                <a:cs typeface="Poppins ExtraLight" pitchFamily="34" charset="-120"/>
              </a:rPr>
              <a:t>De politica</a:t>
            </a:r>
            <a:endParaRPr lang="en-US" sz="6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1525" y="533400"/>
            <a:ext cx="3594971" cy="1038226"/>
          </a:xfrm>
          <a:prstGeom prst="rect">
            <a:avLst/>
          </a:prstGeom>
        </p:spPr>
      </p:pic>
      <p:pic>
        <p:nvPicPr>
          <p:cNvPr id="3" name="image 4" descr="preencoded.png"/>
          <p:cNvPicPr>
            <a:picLocks noChangeAspect="1"/>
          </p:cNvPicPr>
          <p:nvPr/>
        </p:nvPicPr>
        <p:blipFill>
          <a:blip r:embed="rId5"/>
          <a:srcRect/>
          <a:stretch/>
        </p:blipFill>
        <p:spPr>
          <a:xfrm>
            <a:off x="1485900" y="1838325"/>
            <a:ext cx="15763875" cy="7724775"/>
          </a:xfrm>
          <a:prstGeom prst="rect">
            <a:avLst/>
          </a:prstGeom>
        </p:spPr>
      </p:pic>
      <p:sp>
        <p:nvSpPr>
          <p:cNvPr id="4" name="Mapa de procesos"/>
          <p:cNvSpPr/>
          <p:nvPr/>
        </p:nvSpPr>
        <p:spPr>
          <a:xfrm>
            <a:off x="12868275" y="704850"/>
            <a:ext cx="4505325" cy="838200"/>
          </a:xfrm>
          <a:prstGeom prst="rect">
            <a:avLst/>
          </a:prstGeom>
          <a:noFill/>
          <a:ln/>
        </p:spPr>
        <p:txBody>
          <a:bodyPr wrap="square" lIns="0" tIns="0" rIns="0" bIns="0" rtlCol="0" anchor="t"/>
          <a:lstStyle/>
          <a:p>
            <a:pPr marL="0" indent="0" algn="r">
              <a:lnSpc>
                <a:spcPts val="5250"/>
              </a:lnSpc>
              <a:buNone/>
            </a:pPr>
            <a:r>
              <a:rPr lang="en-US" sz="3000" kern="0" spc="-75" dirty="0">
                <a:solidFill>
                  <a:srgbClr val="002A75"/>
                </a:solidFill>
                <a:latin typeface="Poppins SemiBold" pitchFamily="34" charset="0"/>
                <a:ea typeface="Poppins SemiBold" pitchFamily="34" charset="-122"/>
                <a:cs typeface="Poppins SemiBold" pitchFamily="34" charset="-120"/>
              </a:rPr>
              <a:t>Mapa de procesos</a:t>
            </a:r>
            <a:endParaRPr lang="en-US" sz="30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81900" y="762000"/>
            <a:ext cx="3594971" cy="1038226"/>
          </a:xfrm>
          <a:prstGeom prst="rect">
            <a:avLst/>
          </a:prstGeom>
        </p:spPr>
      </p:pic>
      <p:pic>
        <p:nvPicPr>
          <p:cNvPr id="3" name="Rectangle 32" descr="preencoded.png"/>
          <p:cNvPicPr>
            <a:picLocks noChangeAspect="1"/>
          </p:cNvPicPr>
          <p:nvPr/>
        </p:nvPicPr>
        <p:blipFill>
          <a:blip r:embed="rId5"/>
          <a:srcRect/>
          <a:stretch/>
        </p:blipFill>
        <p:spPr>
          <a:xfrm>
            <a:off x="0" y="0"/>
            <a:ext cx="6705600" cy="10287000"/>
          </a:xfrm>
          <a:prstGeom prst="rect">
            <a:avLst/>
          </a:prstGeom>
        </p:spPr>
      </p:pic>
      <p:sp>
        <p:nvSpPr>
          <p:cNvPr id="4" name="Objetivos del SGI"/>
          <p:cNvSpPr/>
          <p:nvPr/>
        </p:nvSpPr>
        <p:spPr>
          <a:xfrm>
            <a:off x="7743825" y="2505075"/>
            <a:ext cx="4772025" cy="638175"/>
          </a:xfrm>
          <a:prstGeom prst="rect">
            <a:avLst/>
          </a:prstGeom>
          <a:noFill/>
          <a:ln/>
        </p:spPr>
        <p:txBody>
          <a:bodyPr wrap="square" lIns="0" tIns="0" rIns="0" bIns="0" rtlCol="0" anchor="t"/>
          <a:lstStyle/>
          <a:p>
            <a:pPr marL="0" indent="0" algn="l">
              <a:lnSpc>
                <a:spcPts val="3600"/>
              </a:lnSpc>
              <a:buNone/>
            </a:pPr>
            <a:r>
              <a:rPr lang="en-US" sz="4275" kern="0" spc="-150" dirty="0">
                <a:solidFill>
                  <a:srgbClr val="10185F"/>
                </a:solidFill>
                <a:latin typeface="Poppins Medium" pitchFamily="34" charset="0"/>
                <a:ea typeface="Poppins Medium" pitchFamily="34" charset="-122"/>
                <a:cs typeface="Poppins Medium" pitchFamily="34" charset="-120"/>
              </a:rPr>
              <a:t>Objetivos del SGI</a:t>
            </a:r>
            <a:endParaRPr lang="en-US" sz="4275" dirty="0"/>
          </a:p>
        </p:txBody>
      </p:sp>
      <p:sp>
        <p:nvSpPr>
          <p:cNvPr id="5" name="Ser eficaces en la prestacin de los servicios de la Organizacin en el marco de su objeto contractual Contar con los recursos necesarios para el desempeo del Sistema de Gestin Integrado Contar con el talento humano competente para el desarrollo de las acti"/>
          <p:cNvSpPr/>
          <p:nvPr/>
        </p:nvSpPr>
        <p:spPr>
          <a:xfrm>
            <a:off x="7610475" y="3409950"/>
            <a:ext cx="4476750" cy="5876925"/>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Ser eficaces en la prestación de los servicios de la Organización en el marco de su objeto contractual
Contar con los recursos necesarios para el desempeño del Sistema de Gestión Integrado
Contar con el talento humano competente para el desarrollo de las actividades, en el momento oportuno
Identificar y prevenir la ocurrencia de accidentes laborales y ambientales
Prevenir la aparición de enfermedades de origen laboral
Implementar acciones orientadas a la conservación del medio ambiente</a:t>
            </a:r>
            <a:endParaRPr lang="en-US" sz="1875" dirty="0"/>
          </a:p>
        </p:txBody>
      </p:sp>
      <p:sp>
        <p:nvSpPr>
          <p:cNvPr id="6" name="Establecer planes de mitigacin ambiental que contribuyan al desempeo ambiental de la Organizacin Mitigar los riesgos del Sistema de Gestin Integral con el fin de evitar incidentes de seguridad que puedan afectar la reputacin los requisitos contractuales y"/>
          <p:cNvSpPr/>
          <p:nvPr/>
        </p:nvSpPr>
        <p:spPr>
          <a:xfrm>
            <a:off x="12553950" y="3409950"/>
            <a:ext cx="4724400" cy="6143625"/>
          </a:xfrm>
          <a:prstGeom prst="rect">
            <a:avLst/>
          </a:prstGeom>
          <a:noFill/>
          <a:ln/>
        </p:spPr>
        <p:txBody>
          <a:bodyPr wrap="square" lIns="0" tIns="0" rIns="0" bIns="0" rtlCol="0" anchor="t"/>
          <a:lstStyle/>
          <a:p>
            <a:pPr marL="0" indent="0" algn="l">
              <a:lnSpc>
                <a:spcPts val="2325"/>
              </a:lnSpc>
              <a:spcAft>
                <a:spcPts val="1050"/>
              </a:spcAft>
              <a:buNone/>
            </a:pPr>
            <a:r>
              <a:rPr lang="en-US" sz="1875" dirty="0">
                <a:solidFill>
                  <a:srgbClr val="6F6F6F"/>
                </a:solidFill>
                <a:latin typeface="Roboto Light" pitchFamily="34" charset="0"/>
                <a:ea typeface="Roboto Light" pitchFamily="34" charset="-122"/>
                <a:cs typeface="Roboto Light" pitchFamily="34" charset="-120"/>
              </a:rPr>
              <a:t>Establecer planes de mitigación ambiental que contribuyan al desempeño ambiental de la Organización.
Mitigar los riesgos del Sistema de Gestión Integral, con el fin de evitar incidentes de seguridad que puedan afectar la reputación, los requisitos contractuales y demás aplicable al SGI
Cumplir con los requisitos contractuales, de regulaciones o leyes vigentes y demás aplicable al Sistema de Gestión Integrado
Promover la Mejora continua del Sistema de Gestión Integrado
Promover una cultura de seguridad de la información que garantice la minimización de los riesgos a los cuales se expone la confidencialidad, integridad y disponibilidad de los activos de información</a:t>
            </a:r>
            <a:endParaRPr lang="en-US" sz="1875"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34400" y="971550"/>
            <a:ext cx="3594971" cy="1038226"/>
          </a:xfrm>
          <a:prstGeom prst="rect">
            <a:avLst/>
          </a:prstGeom>
        </p:spPr>
      </p:pic>
      <p:pic>
        <p:nvPicPr>
          <p:cNvPr id="3" name="image 8" descr="preencoded.png"/>
          <p:cNvPicPr>
            <a:picLocks noChangeAspect="1"/>
          </p:cNvPicPr>
          <p:nvPr/>
        </p:nvPicPr>
        <p:blipFill>
          <a:blip r:embed="rId5"/>
          <a:srcRect/>
          <a:stretch/>
        </p:blipFill>
        <p:spPr>
          <a:xfrm>
            <a:off x="0" y="0"/>
            <a:ext cx="7543800" cy="10287000"/>
          </a:xfrm>
          <a:prstGeom prst="rect">
            <a:avLst/>
          </a:prstGeom>
        </p:spPr>
      </p:pic>
      <p:sp>
        <p:nvSpPr>
          <p:cNvPr id="4" name="Reglamento interno"/>
          <p:cNvSpPr/>
          <p:nvPr/>
        </p:nvSpPr>
        <p:spPr>
          <a:xfrm>
            <a:off x="8724900" y="4057650"/>
            <a:ext cx="6600825" cy="666750"/>
          </a:xfrm>
          <a:prstGeom prst="rect">
            <a:avLst/>
          </a:prstGeom>
          <a:noFill/>
          <a:ln/>
        </p:spPr>
        <p:txBody>
          <a:bodyPr wrap="square" lIns="0" tIns="0" rIns="0" bIns="0" rtlCol="0" anchor="t"/>
          <a:lstStyle/>
          <a:p>
            <a:pPr marL="0" indent="0" algn="l">
              <a:lnSpc>
                <a:spcPts val="3600"/>
              </a:lnSpc>
              <a:buNone/>
            </a:pPr>
            <a:r>
              <a:rPr lang="en-US" sz="4275" kern="0" spc="-150" dirty="0">
                <a:solidFill>
                  <a:srgbClr val="10185F"/>
                </a:solidFill>
                <a:latin typeface="Poppins Medium" pitchFamily="34" charset="0"/>
                <a:ea typeface="Poppins Medium" pitchFamily="34" charset="-122"/>
                <a:cs typeface="Poppins Medium" pitchFamily="34" charset="-120"/>
              </a:rPr>
              <a:t>Reglamento interno</a:t>
            </a:r>
            <a:endParaRPr lang="en-US" sz="4275" dirty="0"/>
          </a:p>
        </p:txBody>
      </p:sp>
      <p:sp>
        <p:nvSpPr>
          <p:cNvPr id="5" name="Es el instrumento por medio del cual el empleador regula las obligaciones y prohibiciones a que deben sujetarse los trabajadores en relacin con sus labores permanencia y vida en la empresa"/>
          <p:cNvSpPr/>
          <p:nvPr/>
        </p:nvSpPr>
        <p:spPr>
          <a:xfrm>
            <a:off x="8743950" y="4752975"/>
            <a:ext cx="6143625" cy="152400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Es el instrumento por medio del cual el empleador regula las obligaciones y prohibiciones a que deben sujetarse los trabajadores, en relación con sus labores, permanencia y vida en la empresa.</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34400" y="971550"/>
            <a:ext cx="3594971" cy="1038226"/>
          </a:xfrm>
          <a:prstGeom prst="rect">
            <a:avLst/>
          </a:prstGeom>
        </p:spPr>
      </p:pic>
      <p:pic>
        <p:nvPicPr>
          <p:cNvPr id="3" name="Rectangle 32" descr="preencoded.png"/>
          <p:cNvPicPr>
            <a:picLocks noChangeAspect="1"/>
          </p:cNvPicPr>
          <p:nvPr/>
        </p:nvPicPr>
        <p:blipFill>
          <a:blip r:embed="rId5"/>
          <a:srcRect/>
          <a:stretch/>
        </p:blipFill>
        <p:spPr>
          <a:xfrm>
            <a:off x="0" y="0"/>
            <a:ext cx="6705600" cy="10287000"/>
          </a:xfrm>
          <a:prstGeom prst="rect">
            <a:avLst/>
          </a:prstGeom>
        </p:spPr>
      </p:pic>
      <p:sp>
        <p:nvSpPr>
          <p:cNvPr id="4" name="Reglamento de higieney seguridad"/>
          <p:cNvSpPr/>
          <p:nvPr/>
        </p:nvSpPr>
        <p:spPr>
          <a:xfrm>
            <a:off x="8724900" y="3695700"/>
            <a:ext cx="6600825" cy="1266825"/>
          </a:xfrm>
          <a:prstGeom prst="rect">
            <a:avLst/>
          </a:prstGeom>
          <a:noFill/>
          <a:ln/>
        </p:spPr>
        <p:txBody>
          <a:bodyPr wrap="square" lIns="0" tIns="0" rIns="0" bIns="0" rtlCol="0" anchor="t"/>
          <a:lstStyle/>
          <a:p>
            <a:pPr marL="0" indent="0" algn="l">
              <a:lnSpc>
                <a:spcPts val="4050"/>
              </a:lnSpc>
              <a:buNone/>
            </a:pPr>
            <a:r>
              <a:rPr lang="en-US" sz="4275" kern="0" spc="-150" dirty="0">
                <a:solidFill>
                  <a:srgbClr val="10185F"/>
                </a:solidFill>
                <a:latin typeface="Poppins Medium" pitchFamily="34" charset="0"/>
                <a:ea typeface="Poppins Medium" pitchFamily="34" charset="-122"/>
                <a:cs typeface="Poppins Medium" pitchFamily="34" charset="-120"/>
              </a:rPr>
              <a:t>Reglamento de higiene</a:t>
            </a:r>
            <a:br/>
            <a:r>
              <a:rPr lang="en-US" sz="4275" kern="0" spc="-150" dirty="0">
                <a:solidFill>
                  <a:srgbClr val="10185F"/>
                </a:solidFill>
                <a:latin typeface="Poppins Light" pitchFamily="34" charset="0"/>
                <a:ea typeface="Poppins Light" pitchFamily="34" charset="-122"/>
                <a:cs typeface="Poppins Light" pitchFamily="34" charset="-120"/>
              </a:rPr>
              <a:t>y seguridad</a:t>
            </a:r>
            <a:endParaRPr lang="en-US" sz="4275" dirty="0"/>
          </a:p>
        </p:txBody>
      </p:sp>
      <p:sp>
        <p:nvSpPr>
          <p:cNvPr id="5" name="Promover Garantizar y Prevenir Accidentes y enfermedades Laborales por tanto La Empresa y sus trabajadores darn estricto cumplimiento a las disposiciones legales as como a las normas tcnicas e internas"/>
          <p:cNvSpPr/>
          <p:nvPr/>
        </p:nvSpPr>
        <p:spPr>
          <a:xfrm>
            <a:off x="8724900" y="4962525"/>
            <a:ext cx="6600825" cy="152400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Promover, Garantizar y Prevenir Accidentes y enfermedades Laborales, por tanto La Empresa y sus trabajadores darán estricto cumplimiento a las disposiciones legales, así como a las normas técnicas e internas.</a:t>
            </a:r>
            <a:endParaRPr lang="en-US" sz="1875"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34400" y="971550"/>
            <a:ext cx="3594968" cy="1038226"/>
          </a:xfrm>
          <a:prstGeom prst="rect">
            <a:avLst/>
          </a:prstGeom>
        </p:spPr>
      </p:pic>
      <p:pic>
        <p:nvPicPr>
          <p:cNvPr id="3" name="Rectangle 32" descr="preencoded.png"/>
          <p:cNvPicPr>
            <a:picLocks noChangeAspect="1"/>
          </p:cNvPicPr>
          <p:nvPr/>
        </p:nvPicPr>
        <p:blipFill>
          <a:blip r:embed="rId5"/>
          <a:srcRect/>
          <a:stretch/>
        </p:blipFill>
        <p:spPr>
          <a:xfrm>
            <a:off x="0" y="0"/>
            <a:ext cx="6705600" cy="10287000"/>
          </a:xfrm>
          <a:prstGeom prst="rect">
            <a:avLst/>
          </a:prstGeom>
        </p:spPr>
      </p:pic>
      <p:pic>
        <p:nvPicPr>
          <p:cNvPr id="4" name="Group 73"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801100" y="4581525"/>
            <a:ext cx="419100" cy="419100"/>
          </a:xfrm>
          <a:prstGeom prst="rect">
            <a:avLst/>
          </a:prstGeom>
        </p:spPr>
      </p:pic>
      <p:pic>
        <p:nvPicPr>
          <p:cNvPr id="5" name="Group 7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801100" y="5105400"/>
            <a:ext cx="419100" cy="419100"/>
          </a:xfrm>
          <a:prstGeom prst="rect">
            <a:avLst/>
          </a:prstGeom>
        </p:spPr>
      </p:pic>
      <p:pic>
        <p:nvPicPr>
          <p:cNvPr id="6" name="Group 7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801100" y="5629275"/>
            <a:ext cx="419100" cy="419100"/>
          </a:xfrm>
          <a:prstGeom prst="rect">
            <a:avLst/>
          </a:prstGeom>
        </p:spPr>
      </p:pic>
      <p:pic>
        <p:nvPicPr>
          <p:cNvPr id="7" name="Group 7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801100" y="6153150"/>
            <a:ext cx="419100" cy="419100"/>
          </a:xfrm>
          <a:prstGeom prst="rect">
            <a:avLst/>
          </a:prstGeom>
        </p:spPr>
      </p:pic>
      <p:sp>
        <p:nvSpPr>
          <p:cNvPr id="8" name="Manual de funciones"/>
          <p:cNvSpPr/>
          <p:nvPr/>
        </p:nvSpPr>
        <p:spPr>
          <a:xfrm>
            <a:off x="8696325" y="2905125"/>
            <a:ext cx="6600825" cy="628650"/>
          </a:xfrm>
          <a:prstGeom prst="rect">
            <a:avLst/>
          </a:prstGeom>
          <a:noFill/>
          <a:ln/>
        </p:spPr>
        <p:txBody>
          <a:bodyPr wrap="square" lIns="0" tIns="0" rIns="0" bIns="0" rtlCol="0" anchor="t"/>
          <a:lstStyle/>
          <a:p>
            <a:pPr marL="0" indent="0" algn="l">
              <a:lnSpc>
                <a:spcPts val="4050"/>
              </a:lnSpc>
              <a:buNone/>
            </a:pPr>
            <a:r>
              <a:rPr lang="en-US" sz="4275" kern="0" spc="-150" dirty="0">
                <a:solidFill>
                  <a:srgbClr val="10185F"/>
                </a:solidFill>
                <a:latin typeface="Poppins Medium" pitchFamily="34" charset="0"/>
                <a:ea typeface="Poppins Medium" pitchFamily="34" charset="-122"/>
                <a:cs typeface="Poppins Medium" pitchFamily="34" charset="-120"/>
              </a:rPr>
              <a:t>Manual de funciones</a:t>
            </a:r>
            <a:endParaRPr lang="en-US" sz="4275" dirty="0"/>
          </a:p>
        </p:txBody>
      </p:sp>
      <p:sp>
        <p:nvSpPr>
          <p:cNvPr id="9" name="Donde se encuentran"/>
          <p:cNvSpPr/>
          <p:nvPr/>
        </p:nvSpPr>
        <p:spPr>
          <a:xfrm>
            <a:off x="8696325" y="3790950"/>
            <a:ext cx="4953000" cy="676275"/>
          </a:xfrm>
          <a:prstGeom prst="rect">
            <a:avLst/>
          </a:prstGeom>
          <a:noFill/>
          <a:ln/>
        </p:spPr>
        <p:txBody>
          <a:bodyPr wrap="square" lIns="0" tIns="0" rIns="0" bIns="0" rtlCol="0" anchor="t"/>
          <a:lstStyle/>
          <a:p>
            <a:pPr marL="0" indent="0" algn="l">
              <a:lnSpc>
                <a:spcPts val="4050"/>
              </a:lnSpc>
              <a:buNone/>
            </a:pPr>
            <a:r>
              <a:rPr lang="en-US" sz="3150" kern="0" spc="-75" dirty="0">
                <a:solidFill>
                  <a:srgbClr val="10185F"/>
                </a:solidFill>
                <a:latin typeface="Poppins Light" pitchFamily="34" charset="0"/>
                <a:ea typeface="Poppins Light" pitchFamily="34" charset="-122"/>
                <a:cs typeface="Poppins Light" pitchFamily="34" charset="-120"/>
              </a:rPr>
              <a:t>Donde se encuentran:</a:t>
            </a:r>
            <a:endParaRPr lang="en-US" sz="3150" dirty="0"/>
          </a:p>
        </p:txBody>
      </p:sp>
      <p:sp>
        <p:nvSpPr>
          <p:cNvPr id="10" name="Autoridad y jerarqua"/>
          <p:cNvSpPr/>
          <p:nvPr/>
        </p:nvSpPr>
        <p:spPr>
          <a:xfrm>
            <a:off x="9353550" y="4638675"/>
            <a:ext cx="2905125" cy="523875"/>
          </a:xfrm>
          <a:prstGeom prst="rect">
            <a:avLst/>
          </a:prstGeom>
          <a:noFill/>
          <a:ln/>
        </p:spPr>
        <p:txBody>
          <a:bodyPr wrap="square" lIns="0" tIns="0" rIns="0" bIns="0" rtlCol="0" anchor="t"/>
          <a:lstStyle/>
          <a:p>
            <a:pPr marL="0" indent="0" algn="l">
              <a:lnSpc>
                <a:spcPts val="2325"/>
              </a:lnSpc>
              <a:buNone/>
            </a:pPr>
            <a:r>
              <a:rPr lang="en-US" sz="2100" dirty="0">
                <a:solidFill>
                  <a:srgbClr val="6F6F6F"/>
                </a:solidFill>
                <a:latin typeface="Roboto Light" pitchFamily="34" charset="0"/>
                <a:ea typeface="Roboto Light" pitchFamily="34" charset="-122"/>
                <a:cs typeface="Roboto Light" pitchFamily="34" charset="-120"/>
              </a:rPr>
              <a:t>Autoridad y jerarquía</a:t>
            </a:r>
            <a:endParaRPr lang="en-US" sz="2100" dirty="0"/>
          </a:p>
        </p:txBody>
      </p:sp>
      <p:sp>
        <p:nvSpPr>
          <p:cNvPr id="11" name="Autoridad y jerarqua"/>
          <p:cNvSpPr/>
          <p:nvPr/>
        </p:nvSpPr>
        <p:spPr>
          <a:xfrm>
            <a:off x="9353550" y="4638675"/>
            <a:ext cx="2905125" cy="361950"/>
          </a:xfrm>
          <a:prstGeom prst="rect">
            <a:avLst/>
          </a:prstGeom>
          <a:noFill/>
          <a:ln/>
        </p:spPr>
        <p:txBody>
          <a:bodyPr wrap="square" lIns="0" tIns="0" rIns="0" bIns="0" rtlCol="0" anchor="t"/>
          <a:lstStyle/>
          <a:p>
            <a:pPr marL="0" indent="0" algn="l">
              <a:lnSpc>
                <a:spcPts val="2325"/>
              </a:lnSpc>
              <a:buNone/>
            </a:pPr>
            <a:r>
              <a:rPr lang="en-US" sz="2100" dirty="0">
                <a:solidFill>
                  <a:srgbClr val="6F6F6F"/>
                </a:solidFill>
                <a:latin typeface="Roboto Light" pitchFamily="34" charset="0"/>
                <a:ea typeface="Roboto Light" pitchFamily="34" charset="-122"/>
                <a:cs typeface="Roboto Light" pitchFamily="34" charset="-120"/>
              </a:rPr>
              <a:t>Autoridad y jerarquía</a:t>
            </a:r>
            <a:endParaRPr lang="en-US" sz="2100" dirty="0"/>
          </a:p>
        </p:txBody>
      </p:sp>
      <p:sp>
        <p:nvSpPr>
          <p:cNvPr id="12" name="Funciones"/>
          <p:cNvSpPr/>
          <p:nvPr/>
        </p:nvSpPr>
        <p:spPr>
          <a:xfrm>
            <a:off x="9353550" y="5191125"/>
            <a:ext cx="3543300" cy="381000"/>
          </a:xfrm>
          <a:prstGeom prst="rect">
            <a:avLst/>
          </a:prstGeom>
          <a:noFill/>
          <a:ln/>
        </p:spPr>
        <p:txBody>
          <a:bodyPr wrap="square" lIns="0" tIns="0" rIns="0" bIns="0" rtlCol="0" anchor="t"/>
          <a:lstStyle/>
          <a:p>
            <a:pPr marL="0" indent="0" algn="l">
              <a:lnSpc>
                <a:spcPts val="2325"/>
              </a:lnSpc>
              <a:buNone/>
            </a:pPr>
            <a:r>
              <a:rPr lang="en-US" sz="2100" dirty="0">
                <a:solidFill>
                  <a:srgbClr val="6F6F6F"/>
                </a:solidFill>
                <a:latin typeface="Roboto Light" pitchFamily="34" charset="0"/>
                <a:ea typeface="Roboto Light" pitchFamily="34" charset="-122"/>
                <a:cs typeface="Roboto Light" pitchFamily="34" charset="-120"/>
              </a:rPr>
              <a:t>Funciones</a:t>
            </a:r>
            <a:endParaRPr lang="en-US" sz="2100" dirty="0"/>
          </a:p>
        </p:txBody>
      </p:sp>
      <p:sp>
        <p:nvSpPr>
          <p:cNvPr id="13" name="Responsabilidades"/>
          <p:cNvSpPr/>
          <p:nvPr/>
        </p:nvSpPr>
        <p:spPr>
          <a:xfrm>
            <a:off x="9353550" y="5686425"/>
            <a:ext cx="2905125" cy="438150"/>
          </a:xfrm>
          <a:prstGeom prst="rect">
            <a:avLst/>
          </a:prstGeom>
          <a:noFill/>
          <a:ln/>
        </p:spPr>
        <p:txBody>
          <a:bodyPr wrap="square" lIns="0" tIns="0" rIns="0" bIns="0" rtlCol="0" anchor="t"/>
          <a:lstStyle/>
          <a:p>
            <a:pPr marL="0" indent="0" algn="l">
              <a:lnSpc>
                <a:spcPts val="2325"/>
              </a:lnSpc>
              <a:buNone/>
            </a:pPr>
            <a:r>
              <a:rPr lang="en-US" sz="2100" dirty="0">
                <a:solidFill>
                  <a:srgbClr val="6F6F6F"/>
                </a:solidFill>
                <a:latin typeface="Roboto Light" pitchFamily="34" charset="0"/>
                <a:ea typeface="Roboto Light" pitchFamily="34" charset="-122"/>
                <a:cs typeface="Roboto Light" pitchFamily="34" charset="-120"/>
              </a:rPr>
              <a:t>Responsabilidades</a:t>
            </a:r>
            <a:endParaRPr lang="en-US" sz="2100" dirty="0"/>
          </a:p>
        </p:txBody>
      </p:sp>
      <p:sp>
        <p:nvSpPr>
          <p:cNvPr id="14" name="Descripcin del cargo"/>
          <p:cNvSpPr/>
          <p:nvPr/>
        </p:nvSpPr>
        <p:spPr>
          <a:xfrm>
            <a:off x="9353550" y="6210300"/>
            <a:ext cx="2905125" cy="438150"/>
          </a:xfrm>
          <a:prstGeom prst="rect">
            <a:avLst/>
          </a:prstGeom>
          <a:noFill/>
          <a:ln/>
        </p:spPr>
        <p:txBody>
          <a:bodyPr wrap="square" lIns="0" tIns="0" rIns="0" bIns="0" rtlCol="0" anchor="t"/>
          <a:lstStyle/>
          <a:p>
            <a:pPr marL="0" indent="0" algn="l">
              <a:lnSpc>
                <a:spcPts val="2325"/>
              </a:lnSpc>
              <a:buNone/>
            </a:pPr>
            <a:r>
              <a:rPr lang="en-US" sz="2100" dirty="0">
                <a:solidFill>
                  <a:srgbClr val="6F6F6F"/>
                </a:solidFill>
                <a:latin typeface="Roboto Light" pitchFamily="34" charset="0"/>
                <a:ea typeface="Roboto Light" pitchFamily="34" charset="-122"/>
                <a:cs typeface="Roboto Light" pitchFamily="34" charset="-120"/>
              </a:rPr>
              <a:t>Descripción del cargo</a:t>
            </a:r>
            <a:endParaRPr lang="en-US" sz="2100" dirty="0"/>
          </a:p>
        </p:txBody>
      </p:sp>
      <p:sp>
        <p:nvSpPr>
          <p:cNvPr id="15" name="Este y los anteriores manuales se encuentran en ita-sacom-cocalidad"/>
          <p:cNvSpPr/>
          <p:nvPr/>
        </p:nvSpPr>
        <p:spPr>
          <a:xfrm>
            <a:off x="8696325" y="6962775"/>
            <a:ext cx="5800725" cy="438150"/>
          </a:xfrm>
          <a:prstGeom prst="rect">
            <a:avLst/>
          </a:prstGeom>
          <a:noFill/>
          <a:ln/>
        </p:spPr>
        <p:txBody>
          <a:bodyPr wrap="square" lIns="0" tIns="0" rIns="0" bIns="0" rtlCol="0" anchor="t"/>
          <a:lstStyle/>
          <a:p>
            <a:pPr marL="0" indent="0" algn="l">
              <a:lnSpc>
                <a:spcPts val="2325"/>
              </a:lnSpc>
              <a:buNone/>
            </a:pPr>
            <a:endParaRPr lang="en-US" sz="21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anim calcmode="lin" valueType="num">
                                      <p:cBhvr>
                                        <p:cTn id="43" dur="750" fill="hold"/>
                                        <p:tgtEl>
                                          <p:spTgt spid="11"/>
                                        </p:tgtEl>
                                        <p:attrNameLst>
                                          <p:attrName>ppt_x</p:attrName>
                                        </p:attrNameLst>
                                      </p:cBhvr>
                                      <p:tavLst>
                                        <p:tav tm="0">
                                          <p:val>
                                            <p:strVal val="#ppt_x"/>
                                          </p:val>
                                        </p:tav>
                                        <p:tav tm="100000">
                                          <p:val>
                                            <p:strVal val="#ppt_x"/>
                                          </p:val>
                                        </p:tav>
                                      </p:tavLst>
                                    </p:anim>
                                    <p:anim calcmode="lin" valueType="num">
                                      <p:cBhvr>
                                        <p:cTn id="44" dur="75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anim calcmode="lin" valueType="num">
                                      <p:cBhvr>
                                        <p:cTn id="53" dur="750" fill="hold"/>
                                        <p:tgtEl>
                                          <p:spTgt spid="13"/>
                                        </p:tgtEl>
                                        <p:attrNameLst>
                                          <p:attrName>ppt_x</p:attrName>
                                        </p:attrNameLst>
                                      </p:cBhvr>
                                      <p:tavLst>
                                        <p:tav tm="0">
                                          <p:val>
                                            <p:strVal val="#ppt_x"/>
                                          </p:val>
                                        </p:tav>
                                        <p:tav tm="100000">
                                          <p:val>
                                            <p:strVal val="#ppt_x"/>
                                          </p:val>
                                        </p:tav>
                                      </p:tavLst>
                                    </p:anim>
                                    <p:anim calcmode="lin" valueType="num">
                                      <p:cBhvr>
                                        <p:cTn id="54" dur="75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750"/>
                                        <p:tgtEl>
                                          <p:spTgt spid="14"/>
                                        </p:tgtEl>
                                      </p:cBhvr>
                                    </p:animEffect>
                                    <p:anim calcmode="lin" valueType="num">
                                      <p:cBhvr>
                                        <p:cTn id="58" dur="750" fill="hold"/>
                                        <p:tgtEl>
                                          <p:spTgt spid="14"/>
                                        </p:tgtEl>
                                        <p:attrNameLst>
                                          <p:attrName>ppt_x</p:attrName>
                                        </p:attrNameLst>
                                      </p:cBhvr>
                                      <p:tavLst>
                                        <p:tav tm="0">
                                          <p:val>
                                            <p:strVal val="#ppt_x"/>
                                          </p:val>
                                        </p:tav>
                                        <p:tav tm="100000">
                                          <p:val>
                                            <p:strVal val="#ppt_x"/>
                                          </p:val>
                                        </p:tav>
                                      </p:tavLst>
                                    </p:anim>
                                    <p:anim calcmode="lin" valueType="num">
                                      <p:cBhvr>
                                        <p:cTn id="59" dur="75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750"/>
                                        <p:tgtEl>
                                          <p:spTgt spid="15"/>
                                        </p:tgtEl>
                                      </p:cBhvr>
                                    </p:animEffect>
                                    <p:anim calcmode="lin" valueType="num">
                                      <p:cBhvr>
                                        <p:cTn id="63" dur="750" fill="hold"/>
                                        <p:tgtEl>
                                          <p:spTgt spid="15"/>
                                        </p:tgtEl>
                                        <p:attrNameLst>
                                          <p:attrName>ppt_x</p:attrName>
                                        </p:attrNameLst>
                                      </p:cBhvr>
                                      <p:tavLst>
                                        <p:tav tm="0">
                                          <p:val>
                                            <p:strVal val="#ppt_x"/>
                                          </p:val>
                                        </p:tav>
                                        <p:tav tm="100000">
                                          <p:val>
                                            <p:strVal val="#ppt_x"/>
                                          </p:val>
                                        </p:tav>
                                      </p:tavLst>
                                    </p:anim>
                                    <p:anim calcmode="lin" valueType="num">
                                      <p:cBhvr>
                                        <p:cTn id="64"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48425" y="438150"/>
            <a:ext cx="3594968" cy="1038226"/>
          </a:xfrm>
          <a:prstGeom prst="rect">
            <a:avLst/>
          </a:prstGeom>
        </p:spPr>
      </p:pic>
      <p:pic>
        <p:nvPicPr>
          <p:cNvPr id="3" name="Rectangle 32" descr="preencoded.png"/>
          <p:cNvPicPr>
            <a:picLocks noChangeAspect="1"/>
          </p:cNvPicPr>
          <p:nvPr/>
        </p:nvPicPr>
        <p:blipFill>
          <a:blip r:embed="rId5"/>
          <a:srcRect/>
          <a:stretch/>
        </p:blipFill>
        <p:spPr>
          <a:xfrm>
            <a:off x="0" y="0"/>
            <a:ext cx="5372100" cy="10287000"/>
          </a:xfrm>
          <a:prstGeom prst="rect">
            <a:avLst/>
          </a:prstGeom>
        </p:spPr>
      </p:pic>
      <p:sp>
        <p:nvSpPr>
          <p:cNvPr id="4" name="Deberes"/>
          <p:cNvSpPr/>
          <p:nvPr/>
        </p:nvSpPr>
        <p:spPr>
          <a:xfrm>
            <a:off x="6600825" y="2305050"/>
            <a:ext cx="2695575" cy="638175"/>
          </a:xfrm>
          <a:prstGeom prst="rect">
            <a:avLst/>
          </a:prstGeom>
          <a:noFill/>
          <a:ln/>
        </p:spPr>
        <p:txBody>
          <a:bodyPr wrap="square" lIns="0" tIns="0" rIns="0" bIns="0" rtlCol="0" anchor="t"/>
          <a:lstStyle/>
          <a:p>
            <a:pPr marL="0" indent="0" algn="l">
              <a:lnSpc>
                <a:spcPts val="3600"/>
              </a:lnSpc>
              <a:buNone/>
            </a:pPr>
            <a:r>
              <a:rPr lang="en-US" sz="4275" kern="0" spc="-150" dirty="0">
                <a:solidFill>
                  <a:srgbClr val="10185F"/>
                </a:solidFill>
                <a:latin typeface="Poppins Medium" pitchFamily="34" charset="0"/>
                <a:ea typeface="Poppins Medium" pitchFamily="34" charset="-122"/>
                <a:cs typeface="Poppins Medium" pitchFamily="34" charset="-120"/>
              </a:rPr>
              <a:t>Deberes</a:t>
            </a:r>
            <a:endParaRPr lang="en-US" sz="4275" dirty="0"/>
          </a:p>
        </p:txBody>
      </p:sp>
      <p:sp>
        <p:nvSpPr>
          <p:cNvPr id="5" name="Derechos"/>
          <p:cNvSpPr/>
          <p:nvPr/>
        </p:nvSpPr>
        <p:spPr>
          <a:xfrm>
            <a:off x="12563475" y="2305050"/>
            <a:ext cx="2695575" cy="638175"/>
          </a:xfrm>
          <a:prstGeom prst="rect">
            <a:avLst/>
          </a:prstGeom>
          <a:noFill/>
          <a:ln/>
        </p:spPr>
        <p:txBody>
          <a:bodyPr wrap="square" lIns="0" tIns="0" rIns="0" bIns="0" rtlCol="0" anchor="t"/>
          <a:lstStyle/>
          <a:p>
            <a:pPr marL="0" indent="0" algn="l">
              <a:lnSpc>
                <a:spcPts val="3600"/>
              </a:lnSpc>
              <a:buNone/>
            </a:pPr>
            <a:r>
              <a:rPr lang="en-US" sz="4275" kern="0" spc="-150" dirty="0">
                <a:solidFill>
                  <a:srgbClr val="10185F"/>
                </a:solidFill>
                <a:latin typeface="Poppins Medium" pitchFamily="34" charset="0"/>
                <a:ea typeface="Poppins Medium" pitchFamily="34" charset="-122"/>
                <a:cs typeface="Poppins Medium" pitchFamily="34" charset="-120"/>
              </a:rPr>
              <a:t>Derechos</a:t>
            </a:r>
            <a:endParaRPr lang="en-US" sz="4275" dirty="0"/>
          </a:p>
        </p:txBody>
      </p:sp>
      <p:sp>
        <p:nvSpPr>
          <p:cNvPr id="6" name="Suministrar informacin clara veraz y completa de su estado de salud Cumplir con las normas de seguridad reglamentos e instrucciones del SG  SST Reportar actos y condiciones inseguras Participar en la prevencin de riesgos Laboral Reportar condiciones de Sa"/>
          <p:cNvSpPr/>
          <p:nvPr/>
        </p:nvSpPr>
        <p:spPr>
          <a:xfrm>
            <a:off x="6477000" y="3057525"/>
            <a:ext cx="5124450" cy="5981700"/>
          </a:xfrm>
          <a:prstGeom prst="rect">
            <a:avLst/>
          </a:prstGeom>
          <a:noFill/>
          <a:ln/>
        </p:spPr>
        <p:txBody>
          <a:bodyPr wrap="square" lIns="0" tIns="0" rIns="0" bIns="0" rtlCol="0" anchor="t"/>
          <a:lstStyle/>
          <a:p>
            <a:pPr marL="0" indent="0" algn="l">
              <a:lnSpc>
                <a:spcPts val="2325"/>
              </a:lnSpc>
              <a:spcAft>
                <a:spcPts val="1050"/>
              </a:spcAft>
              <a:buNone/>
            </a:pPr>
            <a:r>
              <a:rPr lang="en-US" sz="1875" dirty="0">
                <a:solidFill>
                  <a:srgbClr val="6F6F6F"/>
                </a:solidFill>
                <a:latin typeface="Roboto Light" pitchFamily="34" charset="0"/>
                <a:ea typeface="Roboto Light" pitchFamily="34" charset="-122"/>
                <a:cs typeface="Roboto Light" pitchFamily="34" charset="-120"/>
              </a:rPr>
              <a:t>Suministrar información clara, veraz y completa de su estado de salud.
Cumplir con las normas de seguridad, reglamentos e instrucciones del SG – SST
Reportar actos y condiciones inseguras
Participar en la prevención de riesgos Laboral
Reportar condiciones de Salud
Reportar oportunamente Incidentes / Accidentes
Cumplir con los controles de seguridad de la información contenidos en el Manual de Políticas Complementarias de Sistema de Gestión de Seguridad de la Información
Cumplir con todos los requisitos definidos a través del SGI.
Procurar el cuidado integral de su salud.</a:t>
            </a:r>
            <a:endParaRPr lang="en-US" sz="1875" dirty="0"/>
          </a:p>
        </p:txBody>
      </p:sp>
      <p:sp>
        <p:nvSpPr>
          <p:cNvPr id="7" name="La empresa debe procurar el cuidado integral de los empleados Pago total de cotizacin Cuidado integral de la salud de los trabajadores y ambientes de trabajo Sistema de Gestin en Seguridad Salud en el Trabajo y Ambiente Conformacin del COPASST Conformacin"/>
          <p:cNvSpPr/>
          <p:nvPr/>
        </p:nvSpPr>
        <p:spPr>
          <a:xfrm>
            <a:off x="12392025" y="3028950"/>
            <a:ext cx="4724400" cy="5029200"/>
          </a:xfrm>
          <a:prstGeom prst="rect">
            <a:avLst/>
          </a:prstGeom>
          <a:noFill/>
          <a:ln/>
        </p:spPr>
        <p:txBody>
          <a:bodyPr wrap="square" lIns="0" tIns="0" rIns="0" bIns="0" rtlCol="0" anchor="t"/>
          <a:lstStyle/>
          <a:p>
            <a:pPr marL="0" indent="0" algn="l">
              <a:lnSpc>
                <a:spcPts val="2325"/>
              </a:lnSpc>
              <a:spcAft>
                <a:spcPts val="1050"/>
              </a:spcAft>
              <a:buNone/>
            </a:pPr>
            <a:r>
              <a:rPr lang="en-US" sz="1875" dirty="0">
                <a:solidFill>
                  <a:srgbClr val="6F6F6F"/>
                </a:solidFill>
                <a:latin typeface="Roboto Light" pitchFamily="34" charset="0"/>
                <a:ea typeface="Roboto Light" pitchFamily="34" charset="-122"/>
                <a:cs typeface="Roboto Light" pitchFamily="34" charset="-120"/>
              </a:rPr>
              <a:t>La empresa debe procurar el cuidado integral de los empleados.
Pago total de cotización.
Cuidado integral de la salud de los trabajadores y ambientes de trabajo.
Sistema de Gestión en Seguridad, Salud en el Trabajo y Ambiente.
Conformación del COPASST.
Conformación del CCL.
Capacitación gratuita en materia de Seguridad, Salud en el Trabajo y Ambiente.
üNotificar los ATEL a la ARL.</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a:effectLst/>
      </p:bgPr>
    </p:bg>
    <p:spTree>
      <p:nvGrpSpPr>
        <p:cNvPr id="1" name=""/>
        <p:cNvGrpSpPr/>
        <p:nvPr/>
      </p:nvGrpSpPr>
      <p:grpSpPr>
        <a:xfrm>
          <a:off x="0" y="0"/>
          <a:ext cx="0" cy="0"/>
          <a:chOff x="0" y="0"/>
          <a:chExt cx="0" cy="0"/>
        </a:xfrm>
      </p:grpSpPr>
      <p:pic>
        <p:nvPicPr>
          <p:cNvPr id="2" name="Group 106" descr="preencoded.png"/>
          <p:cNvPicPr>
            <a:picLocks noChangeAspect="1"/>
          </p:cNvPicPr>
          <p:nvPr/>
        </p:nvPicPr>
        <p:blipFill>
          <a:blip r:embed="rId3"/>
          <a:srcRect/>
          <a:stretch/>
        </p:blipFill>
        <p:spPr>
          <a:xfrm>
            <a:off x="0" y="0"/>
            <a:ext cx="18288000" cy="10287000"/>
          </a:xfrm>
          <a:prstGeom prst="rect">
            <a:avLst/>
          </a:prstGeom>
        </p:spPr>
      </p:pic>
      <p:pic>
        <p:nvPicPr>
          <p:cNvPr id="3" name="Group"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38275" y="638175"/>
            <a:ext cx="5440103" cy="1581151"/>
          </a:xfrm>
          <a:prstGeom prst="rect">
            <a:avLst/>
          </a:prstGeom>
        </p:spPr>
      </p:pic>
      <p:pic>
        <p:nvPicPr>
          <p:cNvPr id="4" name="image 3" descr="preencoded.png"/>
          <p:cNvPicPr>
            <a:picLocks noChangeAspect="1"/>
          </p:cNvPicPr>
          <p:nvPr/>
        </p:nvPicPr>
        <p:blipFill>
          <a:blip r:embed="rId6"/>
          <a:srcRect/>
          <a:stretch/>
        </p:blipFill>
        <p:spPr>
          <a:xfrm>
            <a:off x="7258050" y="666750"/>
            <a:ext cx="2638425" cy="1495425"/>
          </a:xfrm>
          <a:prstGeom prst="rect">
            <a:avLst/>
          </a:prstGeom>
        </p:spPr>
      </p:pic>
      <p:pic>
        <p:nvPicPr>
          <p:cNvPr id="5" name="Vector"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028825" y="5314950"/>
            <a:ext cx="1714500" cy="1714500"/>
          </a:xfrm>
          <a:prstGeom prst="rect">
            <a:avLst/>
          </a:prstGeom>
        </p:spPr>
      </p:pic>
      <p:sp>
        <p:nvSpPr>
          <p:cNvPr id="6" name="SGI o"/>
          <p:cNvSpPr/>
          <p:nvPr/>
        </p:nvSpPr>
        <p:spPr>
          <a:xfrm>
            <a:off x="4867275" y="5438775"/>
            <a:ext cx="6762750" cy="1095375"/>
          </a:xfrm>
          <a:prstGeom prst="rect">
            <a:avLst/>
          </a:prstGeom>
          <a:noFill/>
          <a:ln/>
        </p:spPr>
        <p:txBody>
          <a:bodyPr wrap="square" lIns="0" tIns="0" rIns="0" bIns="0" rtlCol="0" anchor="t"/>
          <a:lstStyle/>
          <a:p>
            <a:pPr marL="0" indent="0" algn="l">
              <a:lnSpc>
                <a:spcPts val="5700"/>
              </a:lnSpc>
              <a:buNone/>
            </a:pPr>
            <a:r>
              <a:rPr lang="en-US" sz="10500" kern="0" spc="-225" dirty="0">
                <a:solidFill>
                  <a:srgbClr val="FFFFFF"/>
                </a:solidFill>
                <a:latin typeface="Poppins SemiBold" pitchFamily="34" charset="0"/>
                <a:ea typeface="Poppins SemiBold" pitchFamily="34" charset="-122"/>
                <a:cs typeface="Poppins SemiBold" pitchFamily="34" charset="-120"/>
              </a:rPr>
              <a:t>SGI o</a:t>
            </a:r>
            <a:endParaRPr lang="en-US" sz="10500" dirty="0"/>
          </a:p>
        </p:txBody>
      </p:sp>
      <p:sp>
        <p:nvSpPr>
          <p:cNvPr id="7" name="Sistema de gestin de seguridad de la informacin"/>
          <p:cNvSpPr/>
          <p:nvPr/>
        </p:nvSpPr>
        <p:spPr>
          <a:xfrm>
            <a:off x="4867275" y="6467475"/>
            <a:ext cx="10991850" cy="1543050"/>
          </a:xfrm>
          <a:prstGeom prst="rect">
            <a:avLst/>
          </a:prstGeom>
          <a:noFill/>
          <a:ln/>
        </p:spPr>
        <p:txBody>
          <a:bodyPr wrap="square" lIns="0" tIns="0" rIns="0" bIns="0" rtlCol="0" anchor="ctr"/>
          <a:lstStyle/>
          <a:p>
            <a:pPr marL="0" indent="0" algn="l">
              <a:lnSpc>
                <a:spcPts val="6450"/>
              </a:lnSpc>
              <a:buNone/>
            </a:pPr>
            <a:r>
              <a:rPr lang="en-US" sz="6000" kern="0" spc="-150" dirty="0">
                <a:solidFill>
                  <a:srgbClr val="FFFFFF"/>
                </a:solidFill>
                <a:latin typeface="Poppins ExtraLight" pitchFamily="34" charset="0"/>
                <a:ea typeface="Poppins ExtraLight" pitchFamily="34" charset="-122"/>
                <a:cs typeface="Poppins ExtraLight" pitchFamily="34" charset="-120"/>
              </a:rPr>
              <a:t>Sistema de gestión de seguridad de la información</a:t>
            </a:r>
            <a:endParaRPr lang="en-US" sz="6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34400" y="971550"/>
            <a:ext cx="3594968" cy="1038226"/>
          </a:xfrm>
          <a:prstGeom prst="rect">
            <a:avLst/>
          </a:prstGeom>
        </p:spPr>
      </p:pic>
      <p:pic>
        <p:nvPicPr>
          <p:cNvPr id="3" name="Rectangle 32" descr="preencoded.png"/>
          <p:cNvPicPr>
            <a:picLocks noChangeAspect="1"/>
          </p:cNvPicPr>
          <p:nvPr/>
        </p:nvPicPr>
        <p:blipFill>
          <a:blip r:embed="rId5"/>
          <a:srcRect/>
          <a:stretch/>
        </p:blipFill>
        <p:spPr>
          <a:xfrm>
            <a:off x="0" y="0"/>
            <a:ext cx="6705600" cy="10287000"/>
          </a:xfrm>
          <a:prstGeom prst="rect">
            <a:avLst/>
          </a:prstGeom>
        </p:spPr>
      </p:pic>
      <p:pic>
        <p:nvPicPr>
          <p:cNvPr id="4" name="Group 73"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534400" y="5133975"/>
            <a:ext cx="419100" cy="419100"/>
          </a:xfrm>
          <a:prstGeom prst="rect">
            <a:avLst/>
          </a:prstGeom>
        </p:spPr>
      </p:pic>
      <p:pic>
        <p:nvPicPr>
          <p:cNvPr id="5" name="Group 7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2439650" y="5133975"/>
            <a:ext cx="419100" cy="419100"/>
          </a:xfrm>
          <a:prstGeom prst="rect">
            <a:avLst/>
          </a:prstGeom>
        </p:spPr>
      </p:pic>
      <p:pic>
        <p:nvPicPr>
          <p:cNvPr id="6" name="Group 78"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534400" y="7124700"/>
            <a:ext cx="419100" cy="419100"/>
          </a:xfrm>
          <a:prstGeom prst="rect">
            <a:avLst/>
          </a:prstGeom>
        </p:spPr>
      </p:pic>
      <p:sp>
        <p:nvSpPr>
          <p:cNvPr id="7" name="Conoce los 3 pilares de la seguridad de la informacin"/>
          <p:cNvSpPr/>
          <p:nvPr/>
        </p:nvSpPr>
        <p:spPr>
          <a:xfrm>
            <a:off x="8534400" y="2924175"/>
            <a:ext cx="7677150" cy="1504950"/>
          </a:xfrm>
          <a:prstGeom prst="rect">
            <a:avLst/>
          </a:prstGeom>
          <a:noFill/>
          <a:ln/>
        </p:spPr>
        <p:txBody>
          <a:bodyPr wrap="square" lIns="0" tIns="0" rIns="0" bIns="0" rtlCol="0" anchor="t"/>
          <a:lstStyle/>
          <a:p>
            <a:pPr marL="0" indent="0" algn="l">
              <a:lnSpc>
                <a:spcPts val="3750"/>
              </a:lnSpc>
              <a:buNone/>
            </a:pPr>
            <a:r>
              <a:rPr lang="en-US" sz="3600" kern="0" spc="-150" dirty="0">
                <a:solidFill>
                  <a:srgbClr val="10185F"/>
                </a:solidFill>
                <a:latin typeface="Poppins Medium" pitchFamily="34" charset="0"/>
                <a:ea typeface="Poppins Medium" pitchFamily="34" charset="-122"/>
                <a:cs typeface="Poppins Medium" pitchFamily="34" charset="-120"/>
              </a:rPr>
              <a:t>Conoce los 3 pilares de la seguridad de la información</a:t>
            </a:r>
            <a:endParaRPr lang="en-US" sz="3600" dirty="0"/>
          </a:p>
        </p:txBody>
      </p:sp>
      <p:sp>
        <p:nvSpPr>
          <p:cNvPr id="8" name="Que son fundamentales para el cumplimiento de la norma ISO 27001"/>
          <p:cNvSpPr/>
          <p:nvPr/>
        </p:nvSpPr>
        <p:spPr>
          <a:xfrm>
            <a:off x="8534400" y="3905250"/>
            <a:ext cx="7296150" cy="866775"/>
          </a:xfrm>
          <a:prstGeom prst="rect">
            <a:avLst/>
          </a:prstGeom>
          <a:noFill/>
          <a:ln/>
        </p:spPr>
        <p:txBody>
          <a:bodyPr wrap="square" lIns="0" tIns="0" rIns="0" bIns="0" rtlCol="0" anchor="t"/>
          <a:lstStyle/>
          <a:p>
            <a:pPr marL="0" indent="0" algn="l">
              <a:lnSpc>
                <a:spcPts val="3000"/>
              </a:lnSpc>
              <a:buNone/>
            </a:pPr>
            <a:r>
              <a:rPr lang="en-US" sz="2700" kern="0" spc="-75" dirty="0">
                <a:solidFill>
                  <a:srgbClr val="10185F"/>
                </a:solidFill>
                <a:latin typeface="Poppins Light" pitchFamily="34" charset="0"/>
                <a:ea typeface="Poppins Light" pitchFamily="34" charset="-122"/>
                <a:cs typeface="Poppins Light" pitchFamily="34" charset="-120"/>
              </a:rPr>
              <a:t>Que son fundamentales para el cumplimiento de la norma ISO 27001</a:t>
            </a:r>
            <a:endParaRPr lang="en-US" sz="2700" dirty="0"/>
          </a:p>
        </p:txBody>
      </p:sp>
      <p:sp>
        <p:nvSpPr>
          <p:cNvPr id="9" name="Disponibilidad"/>
          <p:cNvSpPr/>
          <p:nvPr/>
        </p:nvSpPr>
        <p:spPr>
          <a:xfrm>
            <a:off x="9086850" y="5191125"/>
            <a:ext cx="2905125" cy="361950"/>
          </a:xfrm>
          <a:prstGeom prst="rect">
            <a:avLst/>
          </a:prstGeom>
          <a:noFill/>
          <a:ln/>
        </p:spPr>
        <p:txBody>
          <a:bodyPr wrap="square" lIns="0" tIns="0" rIns="0" bIns="0" rtlCol="0" anchor="t"/>
          <a:lstStyle/>
          <a:p>
            <a:pPr marL="0" indent="0" algn="l">
              <a:lnSpc>
                <a:spcPts val="2325"/>
              </a:lnSpc>
              <a:buNone/>
            </a:pPr>
            <a:r>
              <a:rPr lang="en-US" sz="2100" dirty="0">
                <a:solidFill>
                  <a:srgbClr val="10185F"/>
                </a:solidFill>
                <a:latin typeface="Poppins Light" pitchFamily="34" charset="0"/>
                <a:ea typeface="Poppins Light" pitchFamily="34" charset="-122"/>
                <a:cs typeface="Poppins Light" pitchFamily="34" charset="-120"/>
              </a:rPr>
              <a:t>Disponibilidad</a:t>
            </a:r>
            <a:endParaRPr lang="en-US" sz="2100" dirty="0"/>
          </a:p>
        </p:txBody>
      </p:sp>
      <p:sp>
        <p:nvSpPr>
          <p:cNvPr id="10" name="Confidencialidad"/>
          <p:cNvSpPr/>
          <p:nvPr/>
        </p:nvSpPr>
        <p:spPr>
          <a:xfrm>
            <a:off x="12992100" y="5191125"/>
            <a:ext cx="2905125" cy="361950"/>
          </a:xfrm>
          <a:prstGeom prst="rect">
            <a:avLst/>
          </a:prstGeom>
          <a:noFill/>
          <a:ln/>
        </p:spPr>
        <p:txBody>
          <a:bodyPr wrap="square" lIns="0" tIns="0" rIns="0" bIns="0" rtlCol="0" anchor="t"/>
          <a:lstStyle/>
          <a:p>
            <a:pPr marL="0" indent="0" algn="l">
              <a:lnSpc>
                <a:spcPts val="2325"/>
              </a:lnSpc>
              <a:buNone/>
            </a:pPr>
            <a:r>
              <a:rPr lang="en-US" sz="2100" dirty="0">
                <a:solidFill>
                  <a:srgbClr val="10185F"/>
                </a:solidFill>
                <a:latin typeface="Poppins Light" pitchFamily="34" charset="0"/>
                <a:ea typeface="Poppins Light" pitchFamily="34" charset="-122"/>
                <a:cs typeface="Poppins Light" pitchFamily="34" charset="-120"/>
              </a:rPr>
              <a:t>Confidencialidad</a:t>
            </a:r>
            <a:endParaRPr lang="en-US" sz="2100" dirty="0"/>
          </a:p>
        </p:txBody>
      </p:sp>
      <p:sp>
        <p:nvSpPr>
          <p:cNvPr id="11" name="Integridad"/>
          <p:cNvSpPr/>
          <p:nvPr/>
        </p:nvSpPr>
        <p:spPr>
          <a:xfrm>
            <a:off x="9086850" y="7181850"/>
            <a:ext cx="2905125" cy="361950"/>
          </a:xfrm>
          <a:prstGeom prst="rect">
            <a:avLst/>
          </a:prstGeom>
          <a:noFill/>
          <a:ln/>
        </p:spPr>
        <p:txBody>
          <a:bodyPr wrap="square" lIns="0" tIns="0" rIns="0" bIns="0" rtlCol="0" anchor="t"/>
          <a:lstStyle/>
          <a:p>
            <a:pPr marL="0" indent="0" algn="l">
              <a:lnSpc>
                <a:spcPts val="2325"/>
              </a:lnSpc>
              <a:buNone/>
            </a:pPr>
            <a:r>
              <a:rPr lang="en-US" sz="2100" dirty="0">
                <a:solidFill>
                  <a:srgbClr val="10185F"/>
                </a:solidFill>
                <a:latin typeface="Poppins Light" pitchFamily="34" charset="0"/>
                <a:ea typeface="Poppins Light" pitchFamily="34" charset="-122"/>
                <a:cs typeface="Poppins Light" pitchFamily="34" charset="-120"/>
              </a:rPr>
              <a:t>Integridad</a:t>
            </a:r>
            <a:endParaRPr lang="en-US" sz="2100" dirty="0"/>
          </a:p>
        </p:txBody>
      </p:sp>
      <p:sp>
        <p:nvSpPr>
          <p:cNvPr id="12" name="La informacin siempre debe de estar a la mano para quien tenga acceso y la necesite"/>
          <p:cNvSpPr/>
          <p:nvPr/>
        </p:nvSpPr>
        <p:spPr>
          <a:xfrm>
            <a:off x="9086850" y="5553075"/>
            <a:ext cx="2771775" cy="133350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La información siempre debe de estar a la mano para quien tenga acceso y la necesite. </a:t>
            </a:r>
            <a:endParaRPr lang="en-US" sz="1875" dirty="0"/>
          </a:p>
        </p:txBody>
      </p:sp>
      <p:sp>
        <p:nvSpPr>
          <p:cNvPr id="13" name="La informacin siempre debe estar debidamente clasificada y con controles para el acceso"/>
          <p:cNvSpPr/>
          <p:nvPr/>
        </p:nvSpPr>
        <p:spPr>
          <a:xfrm>
            <a:off x="12992100" y="5553075"/>
            <a:ext cx="2667000" cy="1419225"/>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La información siempre debe estar debidamente clasificada y con controles para el acceso.</a:t>
            </a:r>
            <a:endParaRPr lang="en-US" sz="1875" dirty="0"/>
          </a:p>
        </p:txBody>
      </p:sp>
      <p:sp>
        <p:nvSpPr>
          <p:cNvPr id="14" name="La informacin siempre debe permanecer sin alteraciones y sincronizada en los repositorios"/>
          <p:cNvSpPr/>
          <p:nvPr/>
        </p:nvSpPr>
        <p:spPr>
          <a:xfrm>
            <a:off x="9086850" y="7543800"/>
            <a:ext cx="3095625" cy="1419225"/>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La información siempre debe permanecer sin alteraciones y sincronizada en los repositorios.</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anim calcmode="lin" valueType="num">
                                      <p:cBhvr>
                                        <p:cTn id="43" dur="750" fill="hold"/>
                                        <p:tgtEl>
                                          <p:spTgt spid="11"/>
                                        </p:tgtEl>
                                        <p:attrNameLst>
                                          <p:attrName>ppt_x</p:attrName>
                                        </p:attrNameLst>
                                      </p:cBhvr>
                                      <p:tavLst>
                                        <p:tav tm="0">
                                          <p:val>
                                            <p:strVal val="#ppt_x"/>
                                          </p:val>
                                        </p:tav>
                                        <p:tav tm="100000">
                                          <p:val>
                                            <p:strVal val="#ppt_x"/>
                                          </p:val>
                                        </p:tav>
                                      </p:tavLst>
                                    </p:anim>
                                    <p:anim calcmode="lin" valueType="num">
                                      <p:cBhvr>
                                        <p:cTn id="44" dur="75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anim calcmode="lin" valueType="num">
                                      <p:cBhvr>
                                        <p:cTn id="53" dur="750" fill="hold"/>
                                        <p:tgtEl>
                                          <p:spTgt spid="13"/>
                                        </p:tgtEl>
                                        <p:attrNameLst>
                                          <p:attrName>ppt_x</p:attrName>
                                        </p:attrNameLst>
                                      </p:cBhvr>
                                      <p:tavLst>
                                        <p:tav tm="0">
                                          <p:val>
                                            <p:strVal val="#ppt_x"/>
                                          </p:val>
                                        </p:tav>
                                        <p:tav tm="100000">
                                          <p:val>
                                            <p:strVal val="#ppt_x"/>
                                          </p:val>
                                        </p:tav>
                                      </p:tavLst>
                                    </p:anim>
                                    <p:anim calcmode="lin" valueType="num">
                                      <p:cBhvr>
                                        <p:cTn id="54" dur="75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750"/>
                                        <p:tgtEl>
                                          <p:spTgt spid="14"/>
                                        </p:tgtEl>
                                      </p:cBhvr>
                                    </p:animEffect>
                                    <p:anim calcmode="lin" valueType="num">
                                      <p:cBhvr>
                                        <p:cTn id="58" dur="750" fill="hold"/>
                                        <p:tgtEl>
                                          <p:spTgt spid="14"/>
                                        </p:tgtEl>
                                        <p:attrNameLst>
                                          <p:attrName>ppt_x</p:attrName>
                                        </p:attrNameLst>
                                      </p:cBhvr>
                                      <p:tavLst>
                                        <p:tav tm="0">
                                          <p:val>
                                            <p:strVal val="#ppt_x"/>
                                          </p:val>
                                        </p:tav>
                                        <p:tav tm="100000">
                                          <p:val>
                                            <p:strVal val="#ppt_x"/>
                                          </p:val>
                                        </p:tav>
                                      </p:tavLst>
                                    </p:anim>
                                    <p:anim calcmode="lin" valueType="num">
                                      <p:cBhvr>
                                        <p:cTn id="5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34400" y="971550"/>
            <a:ext cx="3594968" cy="1038226"/>
          </a:xfrm>
          <a:prstGeom prst="rect">
            <a:avLst/>
          </a:prstGeom>
        </p:spPr>
      </p:pic>
      <p:pic>
        <p:nvPicPr>
          <p:cNvPr id="3" name="Rectangle 32" descr="preencoded.png"/>
          <p:cNvPicPr>
            <a:picLocks noChangeAspect="1"/>
          </p:cNvPicPr>
          <p:nvPr/>
        </p:nvPicPr>
        <p:blipFill>
          <a:blip r:embed="rId5"/>
          <a:srcRect/>
          <a:stretch/>
        </p:blipFill>
        <p:spPr>
          <a:xfrm>
            <a:off x="0" y="0"/>
            <a:ext cx="6705600" cy="10287000"/>
          </a:xfrm>
          <a:prstGeom prst="rect">
            <a:avLst/>
          </a:prstGeom>
        </p:spPr>
      </p:pic>
      <p:sp>
        <p:nvSpPr>
          <p:cNvPr id="4" name="El sistema de seguridad de la informacin"/>
          <p:cNvSpPr/>
          <p:nvPr/>
        </p:nvSpPr>
        <p:spPr>
          <a:xfrm>
            <a:off x="8534400" y="3238500"/>
            <a:ext cx="5715000" cy="1504950"/>
          </a:xfrm>
          <a:prstGeom prst="rect">
            <a:avLst/>
          </a:prstGeom>
          <a:noFill/>
          <a:ln/>
        </p:spPr>
        <p:txBody>
          <a:bodyPr wrap="square" lIns="0" tIns="0" rIns="0" bIns="0" rtlCol="0" anchor="t"/>
          <a:lstStyle/>
          <a:p>
            <a:pPr marL="0" indent="0" algn="l">
              <a:lnSpc>
                <a:spcPts val="3750"/>
              </a:lnSpc>
              <a:buNone/>
            </a:pPr>
            <a:r>
              <a:rPr lang="en-US" sz="3600" kern="0" spc="-150" dirty="0">
                <a:solidFill>
                  <a:srgbClr val="10185F"/>
                </a:solidFill>
                <a:latin typeface="Poppins Medium" pitchFamily="34" charset="0"/>
                <a:ea typeface="Poppins Medium" pitchFamily="34" charset="-122"/>
                <a:cs typeface="Poppins Medium" pitchFamily="34" charset="-120"/>
              </a:rPr>
              <a:t>El sistema de seguridad </a:t>
            </a:r>
            <a:r>
              <a:rPr lang="en-US" sz="3600" kern="0" spc="-150" dirty="0">
                <a:solidFill>
                  <a:srgbClr val="10185F"/>
                </a:solidFill>
                <a:latin typeface="Poppins Light" pitchFamily="34" charset="0"/>
                <a:ea typeface="Poppins Light" pitchFamily="34" charset="-122"/>
                <a:cs typeface="Poppins Light" pitchFamily="34" charset="-120"/>
              </a:rPr>
              <a:t>de la información</a:t>
            </a:r>
            <a:endParaRPr lang="en-US" sz="3600" dirty="0"/>
          </a:p>
        </p:txBody>
      </p:sp>
      <p:sp>
        <p:nvSpPr>
          <p:cNvPr id="5" name="ITA SA Cuenta con un COMIT conformado por la ALTA DIRECCIN de la empresa que se encarga de validar revisar y aprobar las POLTICAS DE SEGURIDAD DE LA INFORMACIN y de implementar los mecanismos para su implementacin"/>
          <p:cNvSpPr/>
          <p:nvPr/>
        </p:nvSpPr>
        <p:spPr>
          <a:xfrm>
            <a:off x="8534400" y="4343400"/>
            <a:ext cx="7115175" cy="133350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Regular" pitchFamily="34" charset="0"/>
                <a:ea typeface="Roboto Regular" pitchFamily="34" charset="-122"/>
                <a:cs typeface="Roboto Regular" pitchFamily="34" charset="-120"/>
              </a:rPr>
              <a:t>ITA S.A.</a:t>
            </a:r>
            <a:r>
              <a:rPr lang="en-US" sz="1875" dirty="0">
                <a:solidFill>
                  <a:srgbClr val="6F6F6F"/>
                </a:solidFill>
                <a:latin typeface="Roboto Light" pitchFamily="34" charset="0"/>
                <a:ea typeface="Roboto Light" pitchFamily="34" charset="-122"/>
                <a:cs typeface="Roboto Light" pitchFamily="34" charset="-120"/>
              </a:rPr>
              <a:t> Cuenta con un COMITÉ conformado por la ALTA DIRECCIÓN de la empresa, que se encarga de validar, revisar y aprobar las</a:t>
            </a:r>
            <a:r>
              <a:rPr lang="en-US" sz="1875" dirty="0">
                <a:solidFill>
                  <a:srgbClr val="6F6F6F"/>
                </a:solidFill>
                <a:latin typeface="Roboto Regular" pitchFamily="34" charset="0"/>
                <a:ea typeface="Roboto Regular" pitchFamily="34" charset="-122"/>
                <a:cs typeface="Roboto Regular" pitchFamily="34" charset="-120"/>
              </a:rPr>
              <a:t> POLÍTICAS DE SEGURIDAD DE LA INFORMACIÓN</a:t>
            </a:r>
            <a:r>
              <a:rPr lang="en-US" sz="1875" dirty="0">
                <a:solidFill>
                  <a:srgbClr val="6F6F6F"/>
                </a:solidFill>
                <a:latin typeface="Roboto Light" pitchFamily="34" charset="0"/>
                <a:ea typeface="Roboto Light" pitchFamily="34" charset="-122"/>
                <a:cs typeface="Roboto Light" pitchFamily="34" charset="-120"/>
              </a:rPr>
              <a:t> y de implementar los mecanismos para su implementación.</a:t>
            </a:r>
            <a:endParaRPr lang="en-US" sz="1875" dirty="0"/>
          </a:p>
        </p:txBody>
      </p:sp>
      <p:sp>
        <p:nvSpPr>
          <p:cNvPr id="6" name="Para ms informacin lee nuestro MANUAL DEL SISTEMA DE SEGURIDAD DE LA INFORMACIN Y las polticas de seguridad de la informacin que encontraras en el MANUAL DE POLTICAS COMPLEMENTARIAS DEL SISTEMA DE SEGURIDAD DE LA INFORMACIN"/>
          <p:cNvSpPr/>
          <p:nvPr/>
        </p:nvSpPr>
        <p:spPr>
          <a:xfrm>
            <a:off x="8534400" y="6210300"/>
            <a:ext cx="7448550" cy="1724025"/>
          </a:xfrm>
          <a:prstGeom prst="rect">
            <a:avLst/>
          </a:prstGeom>
          <a:noFill/>
          <a:ln/>
        </p:spPr>
        <p:txBody>
          <a:bodyPr wrap="square" lIns="0" tIns="0" rIns="0" bIns="0" rtlCol="0" anchor="t"/>
          <a:lstStyle/>
          <a:p>
            <a:pPr marL="0" indent="0" algn="l">
              <a:lnSpc>
                <a:spcPts val="2550"/>
              </a:lnSpc>
              <a:buNone/>
            </a:pPr>
            <a:r>
              <a:rPr lang="en-US" sz="1875" dirty="0">
                <a:solidFill>
                  <a:srgbClr val="6F6F6F"/>
                </a:solidFill>
                <a:latin typeface="Roboto Light" pitchFamily="34" charset="0"/>
                <a:ea typeface="Roboto Light" pitchFamily="34" charset="-122"/>
                <a:cs typeface="Roboto Light" pitchFamily="34" charset="-120"/>
              </a:rPr>
              <a:t>Para más información, lee nuestro</a:t>
            </a:r>
            <a:r>
              <a:rPr lang="en-US" sz="1875" dirty="0">
                <a:solidFill>
                  <a:srgbClr val="6F6F6F"/>
                </a:solidFill>
                <a:latin typeface="Roboto Regular" pitchFamily="34" charset="0"/>
                <a:ea typeface="Roboto Regular" pitchFamily="34" charset="-122"/>
                <a:cs typeface="Roboto Regular" pitchFamily="34" charset="-120"/>
              </a:rPr>
              <a:t>:
MANUAL DEL SISTEMA DE SEGURIDAD DE LA INFORMACIÓN</a:t>
            </a:r>
            <a:br/>
            <a:r>
              <a:rPr lang="en-US" sz="1875" dirty="0">
                <a:solidFill>
                  <a:srgbClr val="6F6F6F"/>
                </a:solidFill>
                <a:latin typeface="Roboto Light" pitchFamily="34" charset="0"/>
                <a:ea typeface="Roboto Light" pitchFamily="34" charset="-122"/>
                <a:cs typeface="Roboto Light" pitchFamily="34" charset="-120"/>
              </a:rPr>
              <a:t>
Y las políticas de seguridad de la información que encontraras en el
</a:t>
            </a:r>
            <a:r>
              <a:rPr lang="en-US" sz="1875" dirty="0">
                <a:solidFill>
                  <a:srgbClr val="6F6F6F"/>
                </a:solidFill>
                <a:latin typeface="Roboto Regular" pitchFamily="34" charset="0"/>
                <a:ea typeface="Roboto Regular" pitchFamily="34" charset="-122"/>
                <a:cs typeface="Roboto Regular" pitchFamily="34" charset="-120"/>
              </a:rPr>
              <a:t>MANUAL DE POLÍTICAS COMPLEMENTARIAS DEL SISTEMA DE SEGURIDAD DE LA INFORMACIÓN.</a:t>
            </a:r>
            <a:endParaRPr lang="en-US" sz="1875"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pic>
        <p:nvPicPr>
          <p:cNvPr id="2" name="Group 101" descr="preencoded.png"/>
          <p:cNvPicPr>
            <a:picLocks noChangeAspect="1"/>
          </p:cNvPicPr>
          <p:nvPr/>
        </p:nvPicPr>
        <p:blipFill>
          <a:blip r:embed="rId3"/>
          <a:srcRect/>
          <a:stretch/>
        </p:blipFill>
        <p:spPr>
          <a:xfrm>
            <a:off x="0" y="0"/>
            <a:ext cx="18288000" cy="10287000"/>
          </a:xfrm>
          <a:prstGeom prst="rect">
            <a:avLst/>
          </a:prstGeom>
        </p:spPr>
      </p:pic>
      <p:pic>
        <p:nvPicPr>
          <p:cNvPr id="3" name="Group"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524000" y="904875"/>
            <a:ext cx="4620816" cy="1343026"/>
          </a:xfrm>
          <a:prstGeom prst="rect">
            <a:avLst/>
          </a:prstGeom>
        </p:spPr>
      </p:pic>
      <p:pic>
        <p:nvPicPr>
          <p:cNvPr id="4" name="Vector"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619250" y="5448300"/>
            <a:ext cx="1990725" cy="1647825"/>
          </a:xfrm>
          <a:prstGeom prst="rect">
            <a:avLst/>
          </a:prstGeom>
        </p:spPr>
      </p:pic>
      <p:sp>
        <p:nvSpPr>
          <p:cNvPr id="5" name="Filosofa"/>
          <p:cNvSpPr/>
          <p:nvPr/>
        </p:nvSpPr>
        <p:spPr>
          <a:xfrm>
            <a:off x="4867275" y="5438775"/>
            <a:ext cx="6762750" cy="1095375"/>
          </a:xfrm>
          <a:prstGeom prst="rect">
            <a:avLst/>
          </a:prstGeom>
          <a:noFill/>
          <a:ln/>
        </p:spPr>
        <p:txBody>
          <a:bodyPr wrap="square" lIns="0" tIns="0" rIns="0" bIns="0" rtlCol="0" anchor="t"/>
          <a:lstStyle/>
          <a:p>
            <a:pPr marL="0" indent="0" algn="l">
              <a:lnSpc>
                <a:spcPts val="5700"/>
              </a:lnSpc>
              <a:buNone/>
            </a:pPr>
            <a:r>
              <a:rPr lang="en-US" sz="10500" kern="0" spc="-225" dirty="0">
                <a:solidFill>
                  <a:srgbClr val="FFFFFF"/>
                </a:solidFill>
                <a:latin typeface="Poppins SemiBold" pitchFamily="34" charset="0"/>
                <a:ea typeface="Poppins SemiBold" pitchFamily="34" charset="-122"/>
                <a:cs typeface="Poppins SemiBold" pitchFamily="34" charset="-120"/>
              </a:rPr>
              <a:t>Filosofía </a:t>
            </a:r>
            <a:endParaRPr lang="en-US" sz="10500" dirty="0"/>
          </a:p>
        </p:txBody>
      </p:sp>
      <p:sp>
        <p:nvSpPr>
          <p:cNvPr id="6" name="corporativa"/>
          <p:cNvSpPr/>
          <p:nvPr/>
        </p:nvSpPr>
        <p:spPr>
          <a:xfrm>
            <a:off x="4867275" y="6467475"/>
            <a:ext cx="10772775" cy="1095375"/>
          </a:xfrm>
          <a:prstGeom prst="rect">
            <a:avLst/>
          </a:prstGeom>
          <a:noFill/>
          <a:ln/>
        </p:spPr>
        <p:txBody>
          <a:bodyPr wrap="square" lIns="0" tIns="0" rIns="0" bIns="0" rtlCol="0" anchor="t"/>
          <a:lstStyle/>
          <a:p>
            <a:pPr marL="0" indent="0" algn="l">
              <a:lnSpc>
                <a:spcPts val="5700"/>
              </a:lnSpc>
              <a:buNone/>
            </a:pPr>
            <a:r>
              <a:rPr lang="en-US" sz="10500" kern="0" spc="-225" dirty="0">
                <a:solidFill>
                  <a:srgbClr val="FFFFFF"/>
                </a:solidFill>
                <a:latin typeface="Poppins ExtraLight" pitchFamily="34" charset="0"/>
                <a:ea typeface="Poppins ExtraLight" pitchFamily="34" charset="-122"/>
                <a:cs typeface="Poppins ExtraLight" pitchFamily="34" charset="-120"/>
              </a:rPr>
              <a:t>corporativa</a:t>
            </a:r>
            <a:endParaRPr lang="en-US" sz="105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34400" y="971550"/>
            <a:ext cx="3594968" cy="1038226"/>
          </a:xfrm>
          <a:prstGeom prst="rect">
            <a:avLst/>
          </a:prstGeom>
        </p:spPr>
      </p:pic>
      <p:pic>
        <p:nvPicPr>
          <p:cNvPr id="3" name="Rectangle 32" descr="preencoded.png"/>
          <p:cNvPicPr>
            <a:picLocks noChangeAspect="1"/>
          </p:cNvPicPr>
          <p:nvPr/>
        </p:nvPicPr>
        <p:blipFill>
          <a:blip r:embed="rId5"/>
          <a:srcRect/>
          <a:stretch/>
        </p:blipFill>
        <p:spPr>
          <a:xfrm>
            <a:off x="0" y="0"/>
            <a:ext cx="6705600" cy="10287000"/>
          </a:xfrm>
          <a:prstGeom prst="rect">
            <a:avLst/>
          </a:prstGeom>
        </p:spPr>
      </p:pic>
      <p:sp>
        <p:nvSpPr>
          <p:cNvPr id="4" name="Reglas generales para el uso de herramientas de comunicacin"/>
          <p:cNvSpPr/>
          <p:nvPr/>
        </p:nvSpPr>
        <p:spPr>
          <a:xfrm>
            <a:off x="8534400" y="4000500"/>
            <a:ext cx="7553325" cy="1504950"/>
          </a:xfrm>
          <a:prstGeom prst="rect">
            <a:avLst/>
          </a:prstGeom>
          <a:noFill/>
          <a:ln/>
        </p:spPr>
        <p:txBody>
          <a:bodyPr wrap="square" lIns="0" tIns="0" rIns="0" bIns="0" rtlCol="0" anchor="t"/>
          <a:lstStyle/>
          <a:p>
            <a:pPr marL="0" indent="0" algn="l">
              <a:lnSpc>
                <a:spcPts val="3750"/>
              </a:lnSpc>
              <a:buNone/>
            </a:pPr>
            <a:r>
              <a:rPr lang="en-US" sz="3600" kern="0" spc="-150" dirty="0">
                <a:solidFill>
                  <a:srgbClr val="10185F"/>
                </a:solidFill>
                <a:latin typeface="Poppins Medium" pitchFamily="34" charset="0"/>
                <a:ea typeface="Poppins Medium" pitchFamily="34" charset="-122"/>
                <a:cs typeface="Poppins Medium" pitchFamily="34" charset="-120"/>
              </a:rPr>
              <a:t>Reglas generales para el uso de </a:t>
            </a:r>
            <a:r>
              <a:rPr lang="en-US" sz="3600" kern="0" spc="-150" dirty="0">
                <a:solidFill>
                  <a:srgbClr val="10185F"/>
                </a:solidFill>
                <a:latin typeface="Poppins Light" pitchFamily="34" charset="0"/>
                <a:ea typeface="Poppins Light" pitchFamily="34" charset="-122"/>
                <a:cs typeface="Poppins Light" pitchFamily="34" charset="-120"/>
              </a:rPr>
              <a:t>herramientas de comunicación</a:t>
            </a:r>
            <a:endParaRPr lang="en-US" sz="3600" dirty="0"/>
          </a:p>
        </p:txBody>
      </p:sp>
      <p:sp>
        <p:nvSpPr>
          <p:cNvPr id="5" name="Todos los empleados contratistas proveedores terceras partes o que por su rol tengan que hacer uso de herramientas de comunicacin suministrados por ITA SA deben ser responsables del uso que hacen de los soportes de los activos de informacin Y seguir la si"/>
          <p:cNvSpPr/>
          <p:nvPr/>
        </p:nvSpPr>
        <p:spPr>
          <a:xfrm>
            <a:off x="8534400" y="5172075"/>
            <a:ext cx="7305675" cy="1819275"/>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Todos los empleados, contratistas, proveedores, terceras partes o que, por su rol, tengan que hacer uso de herramientas de comunicación suministrados por ITA SA, deben ser responsables del uso que hacen de los soportes de los activos de información.
</a:t>
            </a:r>
            <a:r>
              <a:rPr lang="en-US" sz="1875" dirty="0">
                <a:solidFill>
                  <a:srgbClr val="6F6F6F"/>
                </a:solidFill>
                <a:latin typeface="Roboto Regular" pitchFamily="34" charset="0"/>
                <a:ea typeface="Roboto Regular" pitchFamily="34" charset="-122"/>
                <a:cs typeface="Roboto Regular" pitchFamily="34" charset="-120"/>
              </a:rPr>
              <a:t>Y seguir la siguiente guía:</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534400" y="971550"/>
            <a:ext cx="3594968" cy="1038226"/>
          </a:xfrm>
          <a:prstGeom prst="rect">
            <a:avLst/>
          </a:prstGeom>
        </p:spPr>
      </p:pic>
      <p:pic>
        <p:nvPicPr>
          <p:cNvPr id="3" name="Rectangle 32" descr="preencoded.png"/>
          <p:cNvPicPr>
            <a:picLocks noChangeAspect="1"/>
          </p:cNvPicPr>
          <p:nvPr/>
        </p:nvPicPr>
        <p:blipFill>
          <a:blip r:embed="rId5"/>
          <a:srcRect/>
          <a:stretch/>
        </p:blipFill>
        <p:spPr>
          <a:xfrm>
            <a:off x="0" y="0"/>
            <a:ext cx="6705600" cy="10287000"/>
          </a:xfrm>
          <a:prstGeom prst="rect">
            <a:avLst/>
          </a:prstGeom>
        </p:spPr>
      </p:pic>
      <p:sp>
        <p:nvSpPr>
          <p:cNvPr id="4" name="Reglas generales para el uso de internet"/>
          <p:cNvSpPr/>
          <p:nvPr/>
        </p:nvSpPr>
        <p:spPr>
          <a:xfrm>
            <a:off x="8601075" y="3067050"/>
            <a:ext cx="5972175" cy="1171575"/>
          </a:xfrm>
          <a:prstGeom prst="rect">
            <a:avLst/>
          </a:prstGeom>
          <a:noFill/>
          <a:ln/>
        </p:spPr>
        <p:txBody>
          <a:bodyPr wrap="square" lIns="0" tIns="0" rIns="0" bIns="0" rtlCol="0" anchor="t"/>
          <a:lstStyle/>
          <a:p>
            <a:pPr marL="0" indent="0" algn="l">
              <a:lnSpc>
                <a:spcPts val="3750"/>
              </a:lnSpc>
              <a:buNone/>
            </a:pPr>
            <a:r>
              <a:rPr lang="en-US" sz="3600" kern="0" spc="-150" dirty="0">
                <a:solidFill>
                  <a:srgbClr val="10185F"/>
                </a:solidFill>
                <a:latin typeface="Poppins Medium" pitchFamily="34" charset="0"/>
                <a:ea typeface="Poppins Medium" pitchFamily="34" charset="-122"/>
                <a:cs typeface="Poppins Medium" pitchFamily="34" charset="-120"/>
              </a:rPr>
              <a:t>Reglas generales para el </a:t>
            </a:r>
            <a:r>
              <a:rPr lang="en-US" sz="3600" kern="0" spc="-150" dirty="0">
                <a:solidFill>
                  <a:srgbClr val="10185F"/>
                </a:solidFill>
                <a:latin typeface="Poppins Light" pitchFamily="34" charset="0"/>
                <a:ea typeface="Poppins Light" pitchFamily="34" charset="-122"/>
                <a:cs typeface="Poppins Light" pitchFamily="34" charset="-120"/>
              </a:rPr>
              <a:t>uso de internet</a:t>
            </a:r>
            <a:endParaRPr lang="en-US" sz="3600" dirty="0"/>
          </a:p>
        </p:txBody>
      </p:sp>
      <p:sp>
        <p:nvSpPr>
          <p:cNvPr id="5" name="Se debe utilizar Internet para Mejorar el conocimiento en relacin con temas laborales Realizar consultas a informacin tcnica yo terica Acceder a otras instituciones gubernamentales o privadas y en general Informacin que sea relevante para la compaa Los em"/>
          <p:cNvSpPr/>
          <p:nvPr/>
        </p:nvSpPr>
        <p:spPr>
          <a:xfrm>
            <a:off x="8601075" y="4391025"/>
            <a:ext cx="7305675" cy="4105275"/>
          </a:xfrm>
          <a:prstGeom prst="rect">
            <a:avLst/>
          </a:prstGeom>
          <a:noFill/>
          <a:ln/>
        </p:spPr>
        <p:txBody>
          <a:bodyPr wrap="square" lIns="0" tIns="0" rIns="0" bIns="0" rtlCol="0" anchor="t"/>
          <a:lstStyle/>
          <a:p>
            <a:pPr marL="0" indent="0" algn="l">
              <a:lnSpc>
                <a:spcPts val="2325"/>
              </a:lnSpc>
              <a:spcAft>
                <a:spcPts val="450"/>
              </a:spcAft>
              <a:buNone/>
            </a:pPr>
            <a:r>
              <a:rPr lang="en-US" sz="1875" dirty="0">
                <a:solidFill>
                  <a:srgbClr val="6F6F6F"/>
                </a:solidFill>
                <a:latin typeface="Roboto Regular" pitchFamily="34" charset="0"/>
                <a:ea typeface="Roboto Regular" pitchFamily="34" charset="-122"/>
                <a:cs typeface="Roboto Regular" pitchFamily="34" charset="-120"/>
              </a:rPr>
              <a:t>Se debe utilizar Internet para:
</a:t>
            </a:r>
            <a:r>
              <a:rPr lang="en-US" sz="1875" dirty="0">
                <a:solidFill>
                  <a:srgbClr val="6F6F6F"/>
                </a:solidFill>
                <a:latin typeface="Roboto Light" pitchFamily="34" charset="0"/>
                <a:ea typeface="Roboto Light" pitchFamily="34" charset="-122"/>
                <a:cs typeface="Roboto Light" pitchFamily="34" charset="-120"/>
              </a:rPr>
              <a:t>Mejorar el conocimiento en relación con temas laborales.
Realizar consultas a información técnica y/o teórica.
Acceder a otras instituciones gubernamentales o privadas y en general.
Información que sea relevante para la compañía.
</a:t>
            </a:r>
            <a:r>
              <a:rPr lang="en-US" sz="1875" dirty="0">
                <a:solidFill>
                  <a:srgbClr val="6F6F6F"/>
                </a:solidFill>
                <a:latin typeface="Roboto Regular" pitchFamily="34" charset="0"/>
                <a:ea typeface="Roboto Regular" pitchFamily="34" charset="-122"/>
                <a:cs typeface="Roboto Regular" pitchFamily="34" charset="-120"/>
              </a:rPr>
              <a:t>Los empleados de ITA deberán siempre procurar respetar y preservar los derechos de autor, mientras se usen los activos de la empresa.
La navegación es supervisada por la empresa y algunos sitios serán bloqueados por seguridad.
Todos los equipos están protegidos contra la instalación no autorizada.</a:t>
            </a:r>
            <a:endParaRPr lang="en-US" sz="1875"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238875" y="438150"/>
            <a:ext cx="3594968" cy="1038226"/>
          </a:xfrm>
          <a:prstGeom prst="rect">
            <a:avLst/>
          </a:prstGeom>
        </p:spPr>
      </p:pic>
      <p:pic>
        <p:nvPicPr>
          <p:cNvPr id="3" name="Rectangle 32" descr="preencoded.png"/>
          <p:cNvPicPr>
            <a:picLocks noChangeAspect="1"/>
          </p:cNvPicPr>
          <p:nvPr/>
        </p:nvPicPr>
        <p:blipFill>
          <a:blip r:embed="rId5"/>
          <a:srcRect/>
          <a:stretch/>
        </p:blipFill>
        <p:spPr>
          <a:xfrm>
            <a:off x="0" y="0"/>
            <a:ext cx="5248275" cy="10287000"/>
          </a:xfrm>
          <a:prstGeom prst="rect">
            <a:avLst/>
          </a:prstGeom>
        </p:spPr>
      </p:pic>
      <p:sp>
        <p:nvSpPr>
          <p:cNvPr id="4" name="Reglas generales para el uso de correo electrnico"/>
          <p:cNvSpPr/>
          <p:nvPr/>
        </p:nvSpPr>
        <p:spPr>
          <a:xfrm>
            <a:off x="6305550" y="1895475"/>
            <a:ext cx="5972175" cy="1171575"/>
          </a:xfrm>
          <a:prstGeom prst="rect">
            <a:avLst/>
          </a:prstGeom>
          <a:noFill/>
          <a:ln/>
        </p:spPr>
        <p:txBody>
          <a:bodyPr wrap="square" lIns="0" tIns="0" rIns="0" bIns="0" rtlCol="0" anchor="t"/>
          <a:lstStyle/>
          <a:p>
            <a:pPr marL="0" indent="0" algn="l">
              <a:lnSpc>
                <a:spcPts val="3750"/>
              </a:lnSpc>
              <a:buNone/>
            </a:pPr>
            <a:r>
              <a:rPr lang="en-US" sz="3600" kern="0" spc="-150" dirty="0">
                <a:solidFill>
                  <a:srgbClr val="10185F"/>
                </a:solidFill>
                <a:latin typeface="Poppins Medium" pitchFamily="34" charset="0"/>
                <a:ea typeface="Poppins Medium" pitchFamily="34" charset="-122"/>
                <a:cs typeface="Poppins Medium" pitchFamily="34" charset="-120"/>
              </a:rPr>
              <a:t>Reglas generales para el </a:t>
            </a:r>
            <a:r>
              <a:rPr lang="en-US" sz="3600" kern="0" spc="-150" dirty="0">
                <a:solidFill>
                  <a:srgbClr val="10185F"/>
                </a:solidFill>
                <a:latin typeface="Poppins Light" pitchFamily="34" charset="0"/>
                <a:ea typeface="Poppins Light" pitchFamily="34" charset="-122"/>
                <a:cs typeface="Poppins Light" pitchFamily="34" charset="-120"/>
              </a:rPr>
              <a:t>uso de correo electrónico</a:t>
            </a:r>
            <a:endParaRPr lang="en-US" sz="3600" dirty="0"/>
          </a:p>
        </p:txBody>
      </p:sp>
      <p:sp>
        <p:nvSpPr>
          <p:cNvPr id="5" name="Uso estrictamente laboral Compartir informacin tcnica Intercambiar informacin con otras instituciones gubernamentales o privadas En general intercambiar nicamente informacin que sea de relevancia para la compaa Todo usuario de correo debe tener implementa"/>
          <p:cNvSpPr/>
          <p:nvPr/>
        </p:nvSpPr>
        <p:spPr>
          <a:xfrm>
            <a:off x="6267450" y="4057650"/>
            <a:ext cx="4886325" cy="4105275"/>
          </a:xfrm>
          <a:prstGeom prst="rect">
            <a:avLst/>
          </a:prstGeom>
          <a:noFill/>
          <a:ln/>
        </p:spPr>
        <p:txBody>
          <a:bodyPr wrap="square" lIns="0" tIns="0" rIns="0" bIns="0" rtlCol="0" anchor="t"/>
          <a:lstStyle/>
          <a:p>
            <a:pPr marL="0" indent="0" algn="l">
              <a:lnSpc>
                <a:spcPts val="2100"/>
              </a:lnSpc>
              <a:spcAft>
                <a:spcPts val="1050"/>
              </a:spcAft>
              <a:buNone/>
            </a:pPr>
            <a:r>
              <a:rPr lang="en-US" sz="1875" dirty="0">
                <a:solidFill>
                  <a:srgbClr val="6F6F6F"/>
                </a:solidFill>
                <a:latin typeface="Roboto Regular" pitchFamily="34" charset="0"/>
                <a:ea typeface="Roboto Regular" pitchFamily="34" charset="-122"/>
                <a:cs typeface="Roboto Regular" pitchFamily="34" charset="-120"/>
              </a:rPr>
              <a:t>Uso estrictamente laboral.
</a:t>
            </a:r>
            <a:r>
              <a:rPr lang="en-US" sz="1875" dirty="0">
                <a:solidFill>
                  <a:srgbClr val="6F6F6F"/>
                </a:solidFill>
                <a:latin typeface="Roboto Light" pitchFamily="34" charset="0"/>
                <a:ea typeface="Roboto Light" pitchFamily="34" charset="-122"/>
                <a:cs typeface="Roboto Light" pitchFamily="34" charset="-120"/>
              </a:rPr>
              <a:t>Compartir información técnica.
</a:t>
            </a:r>
            <a:r>
              <a:rPr lang="en-US" sz="1875" dirty="0">
                <a:solidFill>
                  <a:srgbClr val="6F6F6F"/>
                </a:solidFill>
                <a:latin typeface="Roboto Regular" pitchFamily="34" charset="0"/>
                <a:ea typeface="Roboto Regular" pitchFamily="34" charset="-122"/>
                <a:cs typeface="Roboto Regular" pitchFamily="34" charset="-120"/>
              </a:rPr>
              <a:t>Intercambiar información con otras instituciones gubernamentales o privadas.
En general, intercambiar únicamente información que sea de relevancia para la compañía.
Todo usuario de correo debe tener implementada su firma y el aviso legal acorde al modelo oficial del ITA.
</a:t>
            </a:r>
            <a:r>
              <a:rPr lang="en-US" sz="1875" dirty="0">
                <a:solidFill>
                  <a:srgbClr val="6F6F6F"/>
                </a:solidFill>
                <a:latin typeface="Roboto Light" pitchFamily="34" charset="0"/>
                <a:ea typeface="Roboto Light" pitchFamily="34" charset="-122"/>
                <a:cs typeface="Roboto Light" pitchFamily="34" charset="-120"/>
              </a:rPr>
              <a:t>La firma la pueden encontrar en: ita-sa.com.co/cuenta/firma.</a:t>
            </a:r>
            <a:endParaRPr lang="en-US" sz="1875" dirty="0"/>
          </a:p>
        </p:txBody>
      </p:sp>
      <p:sp>
        <p:nvSpPr>
          <p:cNvPr id="6" name="Expresar opiniones personales Si se hace y es hacia un externo debe aclararse que no son posicin oficial del ITA Utilizar para la trasmisin de Amenazas Discriminaciones Hostigamientos Material obsceno Cualquier tipo de informacin que pueda afectar La inte"/>
          <p:cNvSpPr/>
          <p:nvPr/>
        </p:nvSpPr>
        <p:spPr>
          <a:xfrm>
            <a:off x="11630025" y="3924300"/>
            <a:ext cx="5486400" cy="5915025"/>
          </a:xfrm>
          <a:prstGeom prst="rect">
            <a:avLst/>
          </a:prstGeom>
          <a:noFill/>
          <a:ln/>
        </p:spPr>
        <p:txBody>
          <a:bodyPr wrap="square" lIns="0" tIns="0" rIns="0" bIns="0" rtlCol="0" anchor="t"/>
          <a:lstStyle/>
          <a:p>
            <a:pPr marL="0" indent="0" algn="l">
              <a:lnSpc>
                <a:spcPts val="2100"/>
              </a:lnSpc>
              <a:spcAft>
                <a:spcPts val="675"/>
              </a:spcAft>
              <a:buNone/>
            </a:pPr>
            <a:r>
              <a:rPr lang="en-US" sz="1875" dirty="0">
                <a:solidFill>
                  <a:srgbClr val="6F6F6F"/>
                </a:solidFill>
                <a:latin typeface="Roboto Regular" pitchFamily="34" charset="0"/>
                <a:ea typeface="Roboto Regular" pitchFamily="34" charset="-122"/>
                <a:cs typeface="Roboto Regular" pitchFamily="34" charset="-120"/>
              </a:rPr>
              <a:t>Expresar opiniones personales. Si se hace y es hacia un externo, debe aclararse que no son posición oficial del ITA.
Utilizar para la trasmisión de:
</a:t>
            </a:r>
            <a:r>
              <a:rPr lang="en-US" sz="1875" dirty="0">
                <a:solidFill>
                  <a:srgbClr val="6F6F6F"/>
                </a:solidFill>
                <a:latin typeface="Roboto Light" pitchFamily="34" charset="0"/>
                <a:ea typeface="Roboto Light" pitchFamily="34" charset="-122"/>
                <a:cs typeface="Roboto Light" pitchFamily="34" charset="-120"/>
              </a:rPr>
              <a:t>Amenazas
Discriminaciones
Hostigamientos
Material obsceno
</a:t>
            </a:r>
            <a:r>
              <a:rPr lang="en-US" sz="1875" dirty="0">
                <a:solidFill>
                  <a:srgbClr val="6F6F6F"/>
                </a:solidFill>
                <a:latin typeface="Roboto Regular" pitchFamily="34" charset="0"/>
                <a:ea typeface="Roboto Regular" pitchFamily="34" charset="-122"/>
                <a:cs typeface="Roboto Regular" pitchFamily="34" charset="-120"/>
              </a:rPr>
              <a:t>Cualquier tipo de información que pueda afectar:
</a:t>
            </a:r>
            <a:r>
              <a:rPr lang="en-US" sz="1875" dirty="0">
                <a:solidFill>
                  <a:srgbClr val="6F6F6F"/>
                </a:solidFill>
                <a:latin typeface="Roboto Light" pitchFamily="34" charset="0"/>
                <a:ea typeface="Roboto Light" pitchFamily="34" charset="-122"/>
                <a:cs typeface="Roboto Light" pitchFamily="34" charset="-120"/>
              </a:rPr>
              <a:t>La integridad personal
La ética
El buen gusto
Los derechos humanos.
</a:t>
            </a:r>
            <a:r>
              <a:rPr lang="en-US" sz="1875" dirty="0">
                <a:solidFill>
                  <a:srgbClr val="6F6F6F"/>
                </a:solidFill>
                <a:latin typeface="Roboto Regular" pitchFamily="34" charset="0"/>
                <a:ea typeface="Roboto Regular" pitchFamily="34" charset="-122"/>
                <a:cs typeface="Roboto Regular" pitchFamily="34" charset="-120"/>
              </a:rPr>
              <a:t>Enviar información de la compañía a cuentas de correo personal, ni usar cuentas personales o no autorizadas para temas oficiales.</a:t>
            </a:r>
            <a:endParaRPr lang="en-US" sz="1875" dirty="0"/>
          </a:p>
        </p:txBody>
      </p:sp>
      <p:sp>
        <p:nvSpPr>
          <p:cNvPr id="7" name="Se debe utilizar"/>
          <p:cNvSpPr/>
          <p:nvPr/>
        </p:nvSpPr>
        <p:spPr>
          <a:xfrm>
            <a:off x="6305550" y="3305175"/>
            <a:ext cx="4953000" cy="514350"/>
          </a:xfrm>
          <a:prstGeom prst="rect">
            <a:avLst/>
          </a:prstGeom>
          <a:noFill/>
          <a:ln/>
        </p:spPr>
        <p:txBody>
          <a:bodyPr wrap="square" lIns="0" tIns="0" rIns="0" bIns="0" rtlCol="0" anchor="b"/>
          <a:lstStyle/>
          <a:p>
            <a:pPr marL="0" indent="0" algn="l">
              <a:lnSpc>
                <a:spcPts val="4050"/>
              </a:lnSpc>
              <a:buNone/>
            </a:pPr>
            <a:r>
              <a:rPr lang="en-US" sz="2850" kern="0" spc="-75" dirty="0">
                <a:solidFill>
                  <a:srgbClr val="10185F"/>
                </a:solidFill>
                <a:latin typeface="Poppins Light" pitchFamily="34" charset="0"/>
                <a:ea typeface="Poppins Light" pitchFamily="34" charset="-122"/>
                <a:cs typeface="Poppins Light" pitchFamily="34" charset="-120"/>
              </a:rPr>
              <a:t>Se debe utilizar:</a:t>
            </a:r>
            <a:endParaRPr lang="en-US" sz="2850" dirty="0"/>
          </a:p>
        </p:txBody>
      </p:sp>
      <p:sp>
        <p:nvSpPr>
          <p:cNvPr id="8" name="No se debe utilizar para"/>
          <p:cNvSpPr/>
          <p:nvPr/>
        </p:nvSpPr>
        <p:spPr>
          <a:xfrm>
            <a:off x="11725275" y="3305175"/>
            <a:ext cx="4953000" cy="514350"/>
          </a:xfrm>
          <a:prstGeom prst="rect">
            <a:avLst/>
          </a:prstGeom>
          <a:noFill/>
          <a:ln/>
        </p:spPr>
        <p:txBody>
          <a:bodyPr wrap="square" lIns="0" tIns="0" rIns="0" bIns="0" rtlCol="0" anchor="b"/>
          <a:lstStyle/>
          <a:p>
            <a:pPr marL="0" indent="0" algn="l">
              <a:lnSpc>
                <a:spcPts val="4050"/>
              </a:lnSpc>
              <a:buNone/>
            </a:pPr>
            <a:r>
              <a:rPr lang="en-US" sz="2850" kern="0" spc="-75" dirty="0">
                <a:solidFill>
                  <a:srgbClr val="10185F"/>
                </a:solidFill>
                <a:latin typeface="Poppins Light" pitchFamily="34" charset="0"/>
                <a:ea typeface="Poppins Light" pitchFamily="34" charset="-122"/>
                <a:cs typeface="Poppins Light" pitchFamily="34" charset="-120"/>
              </a:rPr>
              <a:t>No se debe utilizar para:</a:t>
            </a:r>
            <a:endParaRPr lang="en-US" sz="285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238875" y="438150"/>
            <a:ext cx="3594971" cy="1038226"/>
          </a:xfrm>
          <a:prstGeom prst="rect">
            <a:avLst/>
          </a:prstGeom>
        </p:spPr>
      </p:pic>
      <p:pic>
        <p:nvPicPr>
          <p:cNvPr id="3" name="Rectangle 32" descr="preencoded.png"/>
          <p:cNvPicPr>
            <a:picLocks noChangeAspect="1"/>
          </p:cNvPicPr>
          <p:nvPr/>
        </p:nvPicPr>
        <p:blipFill>
          <a:blip r:embed="rId5"/>
          <a:srcRect/>
          <a:stretch/>
        </p:blipFill>
        <p:spPr>
          <a:xfrm>
            <a:off x="0" y="0"/>
            <a:ext cx="5248275" cy="10287000"/>
          </a:xfrm>
          <a:prstGeom prst="rect">
            <a:avLst/>
          </a:prstGeom>
        </p:spPr>
      </p:pic>
      <p:sp>
        <p:nvSpPr>
          <p:cNvPr id="4" name="Reglas generales para el uso de Microsoft Teams"/>
          <p:cNvSpPr/>
          <p:nvPr/>
        </p:nvSpPr>
        <p:spPr>
          <a:xfrm>
            <a:off x="6162675" y="2419350"/>
            <a:ext cx="5972175" cy="1171575"/>
          </a:xfrm>
          <a:prstGeom prst="rect">
            <a:avLst/>
          </a:prstGeom>
          <a:noFill/>
          <a:ln/>
        </p:spPr>
        <p:txBody>
          <a:bodyPr wrap="square" lIns="0" tIns="0" rIns="0" bIns="0" rtlCol="0" anchor="t"/>
          <a:lstStyle/>
          <a:p>
            <a:pPr marL="0" indent="0" algn="l">
              <a:lnSpc>
                <a:spcPts val="3750"/>
              </a:lnSpc>
              <a:buNone/>
            </a:pPr>
            <a:r>
              <a:rPr lang="en-US" sz="3600" kern="0" spc="-150" dirty="0">
                <a:solidFill>
                  <a:srgbClr val="10185F"/>
                </a:solidFill>
                <a:latin typeface="Poppins Medium" pitchFamily="34" charset="0"/>
                <a:ea typeface="Poppins Medium" pitchFamily="34" charset="-122"/>
                <a:cs typeface="Poppins Medium" pitchFamily="34" charset="-120"/>
              </a:rPr>
              <a:t>Reglas generales para el </a:t>
            </a:r>
            <a:r>
              <a:rPr lang="en-US" sz="3600" kern="0" spc="-150" dirty="0">
                <a:solidFill>
                  <a:srgbClr val="10185F"/>
                </a:solidFill>
                <a:latin typeface="Poppins Light" pitchFamily="34" charset="0"/>
                <a:ea typeface="Poppins Light" pitchFamily="34" charset="-122"/>
                <a:cs typeface="Poppins Light" pitchFamily="34" charset="-120"/>
              </a:rPr>
              <a:t>uso de Microsoft Teams</a:t>
            </a:r>
            <a:endParaRPr lang="en-US" sz="3600" dirty="0"/>
          </a:p>
        </p:txBody>
      </p:sp>
      <p:sp>
        <p:nvSpPr>
          <p:cNvPr id="5" name="Uso estrictamente laboral Compartir informacin Intercambiar nicamente informacin que sea de relevancia para la compaa"/>
          <p:cNvSpPr/>
          <p:nvPr/>
        </p:nvSpPr>
        <p:spPr>
          <a:xfrm>
            <a:off x="12411075" y="3314700"/>
            <a:ext cx="4733925" cy="1371600"/>
          </a:xfrm>
          <a:prstGeom prst="rect">
            <a:avLst/>
          </a:prstGeom>
          <a:noFill/>
          <a:ln/>
        </p:spPr>
        <p:txBody>
          <a:bodyPr wrap="square" lIns="0" tIns="0" rIns="0" bIns="0" rtlCol="0" anchor="t"/>
          <a:lstStyle/>
          <a:p>
            <a:pPr marL="0" indent="0" algn="l">
              <a:lnSpc>
                <a:spcPts val="2100"/>
              </a:lnSpc>
              <a:spcAft>
                <a:spcPts val="1200"/>
              </a:spcAft>
              <a:buNone/>
            </a:pPr>
            <a:r>
              <a:rPr lang="en-US" sz="1875" dirty="0">
                <a:solidFill>
                  <a:srgbClr val="6F6F6F"/>
                </a:solidFill>
                <a:latin typeface="Roboto Light" pitchFamily="34" charset="0"/>
                <a:ea typeface="Roboto Light" pitchFamily="34" charset="-122"/>
                <a:cs typeface="Roboto Light" pitchFamily="34" charset="-120"/>
              </a:rPr>
              <a:t>Uso estrictamente laboral.
Compartir información.
Intercambiar únicamente información que sea de relevancia para la compañía.</a:t>
            </a:r>
            <a:endParaRPr lang="en-US" sz="1875" dirty="0"/>
          </a:p>
        </p:txBody>
      </p:sp>
      <p:sp>
        <p:nvSpPr>
          <p:cNvPr id="6" name="Expresar opiniones de tipo personal debe aclararse que no son posicin oficial del ITA La trasmisin de amenazas discriminaciones hostigamientos material obsceno o cualquier tipo de informacin que pueda afectar la integridad personal la tica el buen gusto y"/>
          <p:cNvSpPr/>
          <p:nvPr/>
        </p:nvSpPr>
        <p:spPr>
          <a:xfrm>
            <a:off x="12344400" y="5715000"/>
            <a:ext cx="5210175" cy="3238500"/>
          </a:xfrm>
          <a:prstGeom prst="rect">
            <a:avLst/>
          </a:prstGeom>
          <a:noFill/>
          <a:ln/>
        </p:spPr>
        <p:txBody>
          <a:bodyPr wrap="square" lIns="0" tIns="0" rIns="0" bIns="0" rtlCol="0" anchor="t"/>
          <a:lstStyle/>
          <a:p>
            <a:pPr marL="0" indent="0" algn="l">
              <a:lnSpc>
                <a:spcPts val="2100"/>
              </a:lnSpc>
              <a:spcAft>
                <a:spcPts val="1200"/>
              </a:spcAft>
              <a:buNone/>
            </a:pPr>
            <a:r>
              <a:rPr lang="en-US" sz="1875" dirty="0">
                <a:solidFill>
                  <a:srgbClr val="6F6F6F"/>
                </a:solidFill>
                <a:latin typeface="Roboto Light" pitchFamily="34" charset="0"/>
                <a:ea typeface="Roboto Light" pitchFamily="34" charset="-122"/>
                <a:cs typeface="Roboto Light" pitchFamily="34" charset="-120"/>
              </a:rPr>
              <a:t>Expresar opiniones de tipo personal, debe aclararse que no son posición oficial del ITA.
La trasmisión de amenazas, discriminaciones, hostigamientos, material obsceno o cualquier tipo de información que pueda afectar la integridad personal, la ética, el buen gusto y los derechos humanos.
La creación de usuarios, canales privados o cualquier asunto relacionado al uso especifico de la herramienta, debe ser solicitado por el canal de Solicitudes TEAMS.</a:t>
            </a:r>
            <a:endParaRPr lang="en-US" sz="1875" dirty="0"/>
          </a:p>
        </p:txBody>
      </p:sp>
      <p:sp>
        <p:nvSpPr>
          <p:cNvPr id="7" name="Se debe utilizar"/>
          <p:cNvSpPr/>
          <p:nvPr/>
        </p:nvSpPr>
        <p:spPr>
          <a:xfrm>
            <a:off x="12506325" y="2800350"/>
            <a:ext cx="4953000" cy="514350"/>
          </a:xfrm>
          <a:prstGeom prst="rect">
            <a:avLst/>
          </a:prstGeom>
          <a:noFill/>
          <a:ln/>
        </p:spPr>
        <p:txBody>
          <a:bodyPr wrap="square" lIns="0" tIns="0" rIns="0" bIns="0" rtlCol="0" anchor="b"/>
          <a:lstStyle/>
          <a:p>
            <a:pPr marL="0" indent="0" algn="l">
              <a:lnSpc>
                <a:spcPts val="4050"/>
              </a:lnSpc>
              <a:buNone/>
            </a:pPr>
            <a:r>
              <a:rPr lang="en-US" sz="2850" kern="0" spc="-75" dirty="0">
                <a:solidFill>
                  <a:srgbClr val="10185F"/>
                </a:solidFill>
                <a:latin typeface="Poppins Light" pitchFamily="34" charset="0"/>
                <a:ea typeface="Poppins Light" pitchFamily="34" charset="-122"/>
                <a:cs typeface="Poppins Light" pitchFamily="34" charset="-120"/>
              </a:rPr>
              <a:t>Se debe utilizar:</a:t>
            </a:r>
            <a:endParaRPr lang="en-US" sz="2850" dirty="0"/>
          </a:p>
        </p:txBody>
      </p:sp>
      <p:sp>
        <p:nvSpPr>
          <p:cNvPr id="8" name="No se debe utilizar para"/>
          <p:cNvSpPr/>
          <p:nvPr/>
        </p:nvSpPr>
        <p:spPr>
          <a:xfrm>
            <a:off x="12458700" y="5010150"/>
            <a:ext cx="4953000" cy="514350"/>
          </a:xfrm>
          <a:prstGeom prst="rect">
            <a:avLst/>
          </a:prstGeom>
          <a:noFill/>
          <a:ln/>
        </p:spPr>
        <p:txBody>
          <a:bodyPr wrap="square" lIns="0" tIns="0" rIns="0" bIns="0" rtlCol="0" anchor="b"/>
          <a:lstStyle/>
          <a:p>
            <a:pPr marL="0" indent="0" algn="l">
              <a:lnSpc>
                <a:spcPts val="4050"/>
              </a:lnSpc>
              <a:buNone/>
            </a:pPr>
            <a:r>
              <a:rPr lang="en-US" sz="2850" kern="0" spc="-75" dirty="0">
                <a:solidFill>
                  <a:srgbClr val="10185F"/>
                </a:solidFill>
                <a:latin typeface="Poppins Light" pitchFamily="34" charset="0"/>
                <a:ea typeface="Poppins Light" pitchFamily="34" charset="-122"/>
                <a:cs typeface="Poppins Light" pitchFamily="34" charset="-120"/>
              </a:rPr>
              <a:t>No se debe utilizar para:</a:t>
            </a:r>
            <a:endParaRPr lang="en-US" sz="2850" dirty="0"/>
          </a:p>
        </p:txBody>
      </p:sp>
      <p:sp>
        <p:nvSpPr>
          <p:cNvPr id="9" name="MICROSOFT TEAMS es la plataforma oficial y autorizada para cualquier tipo de comunicacin en ITA por sobre del correo electrnico Principalmente porque unifica toda la comunicacin de la empresa de forma concisa y adems posibilita"/>
          <p:cNvSpPr/>
          <p:nvPr/>
        </p:nvSpPr>
        <p:spPr>
          <a:xfrm>
            <a:off x="6210300" y="3571875"/>
            <a:ext cx="5695950" cy="1571625"/>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Regular" pitchFamily="34" charset="0"/>
                <a:ea typeface="Roboto Regular" pitchFamily="34" charset="-122"/>
                <a:cs typeface="Roboto Regular" pitchFamily="34" charset="-120"/>
              </a:rPr>
              <a:t>MICROSOFT TEAMS es la plataforma oficial y autorizada para cualquier tipo de comunicación en ITA</a:t>
            </a:r>
            <a:r>
              <a:rPr lang="en-US" sz="1875" dirty="0">
                <a:solidFill>
                  <a:srgbClr val="6F6F6F"/>
                </a:solidFill>
                <a:latin typeface="Roboto Light" pitchFamily="34" charset="0"/>
                <a:ea typeface="Roboto Light" pitchFamily="34" charset="-122"/>
                <a:cs typeface="Roboto Light" pitchFamily="34" charset="-120"/>
              </a:rPr>
              <a:t>, por sobre del correo electrónico. Principalmente porque unifica toda la comunicación de la empresa de forma concisa y además posibilita:</a:t>
            </a:r>
            <a:endParaRPr lang="en-US" sz="1875" dirty="0"/>
          </a:p>
        </p:txBody>
      </p:sp>
      <p:sp>
        <p:nvSpPr>
          <p:cNvPr id="10" name="Reuniones virtuales Capacitaciones Inducciones Transferencias e intercambios de informacin Chats entre empleados Chats organizado por reas Repositorios de Informacin Automtica Aprobaciones digitales de Documentos"/>
          <p:cNvSpPr/>
          <p:nvPr/>
        </p:nvSpPr>
        <p:spPr>
          <a:xfrm>
            <a:off x="6172200" y="5353050"/>
            <a:ext cx="4724400" cy="3333750"/>
          </a:xfrm>
          <a:prstGeom prst="rect">
            <a:avLst/>
          </a:prstGeom>
          <a:noFill/>
          <a:ln/>
        </p:spPr>
        <p:txBody>
          <a:bodyPr wrap="square" lIns="0" tIns="0" rIns="0" bIns="0" rtlCol="0" anchor="t"/>
          <a:lstStyle/>
          <a:p>
            <a:pPr marL="0" indent="0" algn="l">
              <a:lnSpc>
                <a:spcPts val="2100"/>
              </a:lnSpc>
              <a:spcAft>
                <a:spcPts val="1050"/>
              </a:spcAft>
              <a:buNone/>
            </a:pPr>
            <a:r>
              <a:rPr lang="en-US" sz="1875" dirty="0">
                <a:solidFill>
                  <a:srgbClr val="6F6F6F"/>
                </a:solidFill>
                <a:latin typeface="Roboto Regular" pitchFamily="34" charset="0"/>
                <a:ea typeface="Roboto Regular" pitchFamily="34" charset="-122"/>
                <a:cs typeface="Roboto Regular" pitchFamily="34" charset="-120"/>
              </a:rPr>
              <a:t>Reuniones virtuales.
Capacitaciones.
Inducciones.
Transferencias e intercambios de información.
Chats entre empleados.
Chats organizado por Áreas.
Repositorios de Información Automática.
Aprobaciones digitales de Documentos.</a:t>
            </a:r>
            <a:endParaRPr lang="en-US" sz="1875"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238875" y="438150"/>
            <a:ext cx="3594971" cy="1038226"/>
          </a:xfrm>
          <a:prstGeom prst="rect">
            <a:avLst/>
          </a:prstGeom>
        </p:spPr>
      </p:pic>
      <p:pic>
        <p:nvPicPr>
          <p:cNvPr id="3" name="Rectangle 32" descr="preencoded.png"/>
          <p:cNvPicPr>
            <a:picLocks noChangeAspect="1"/>
          </p:cNvPicPr>
          <p:nvPr/>
        </p:nvPicPr>
        <p:blipFill>
          <a:blip r:embed="rId5"/>
          <a:srcRect/>
          <a:stretch/>
        </p:blipFill>
        <p:spPr>
          <a:xfrm>
            <a:off x="0" y="0"/>
            <a:ext cx="5248275" cy="10287000"/>
          </a:xfrm>
          <a:prstGeom prst="rect">
            <a:avLst/>
          </a:prstGeom>
        </p:spPr>
      </p:pic>
      <p:pic>
        <p:nvPicPr>
          <p:cNvPr id="4" name="Group 73"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305550" y="4562475"/>
            <a:ext cx="419100" cy="419100"/>
          </a:xfrm>
          <a:prstGeom prst="rect">
            <a:avLst/>
          </a:prstGeom>
        </p:spPr>
      </p:pic>
      <p:pic>
        <p:nvPicPr>
          <p:cNvPr id="5" name="Group 79"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753850" y="4562475"/>
            <a:ext cx="419100" cy="419100"/>
          </a:xfrm>
          <a:prstGeom prst="rect">
            <a:avLst/>
          </a:prstGeom>
        </p:spPr>
      </p:pic>
      <p:pic>
        <p:nvPicPr>
          <p:cNvPr id="6" name="Group 77"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305550" y="7943850"/>
            <a:ext cx="419100" cy="419100"/>
          </a:xfrm>
          <a:prstGeom prst="rect">
            <a:avLst/>
          </a:prstGeom>
        </p:spPr>
      </p:pic>
      <p:pic>
        <p:nvPicPr>
          <p:cNvPr id="7" name="Group 78"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305550" y="6315075"/>
            <a:ext cx="419100" cy="419100"/>
          </a:xfrm>
          <a:prstGeom prst="rect">
            <a:avLst/>
          </a:prstGeom>
        </p:spPr>
      </p:pic>
      <p:pic>
        <p:nvPicPr>
          <p:cNvPr id="8" name="Group 81"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1753850" y="7439025"/>
            <a:ext cx="419100" cy="419100"/>
          </a:xfrm>
          <a:prstGeom prst="rect">
            <a:avLst/>
          </a:prstGeom>
        </p:spPr>
      </p:pic>
      <p:sp>
        <p:nvSpPr>
          <p:cNvPr id="9" name="Reglas generales para el uso de Microsoft Teams"/>
          <p:cNvSpPr/>
          <p:nvPr/>
        </p:nvSpPr>
        <p:spPr>
          <a:xfrm>
            <a:off x="6143625" y="2114550"/>
            <a:ext cx="5972175" cy="1171575"/>
          </a:xfrm>
          <a:prstGeom prst="rect">
            <a:avLst/>
          </a:prstGeom>
          <a:noFill/>
          <a:ln/>
        </p:spPr>
        <p:txBody>
          <a:bodyPr wrap="square" lIns="0" tIns="0" rIns="0" bIns="0" rtlCol="0" anchor="t"/>
          <a:lstStyle/>
          <a:p>
            <a:pPr marL="0" indent="0" algn="l">
              <a:lnSpc>
                <a:spcPts val="3750"/>
              </a:lnSpc>
              <a:buNone/>
            </a:pPr>
            <a:r>
              <a:rPr lang="en-US" sz="3600" kern="0" spc="-150" dirty="0">
                <a:solidFill>
                  <a:srgbClr val="10185F"/>
                </a:solidFill>
                <a:latin typeface="Poppins Medium" pitchFamily="34" charset="0"/>
                <a:ea typeface="Poppins Medium" pitchFamily="34" charset="-122"/>
                <a:cs typeface="Poppins Medium" pitchFamily="34" charset="-120"/>
              </a:rPr>
              <a:t>Reglas generales para el </a:t>
            </a:r>
            <a:r>
              <a:rPr lang="en-US" sz="3600" kern="0" spc="-150" dirty="0">
                <a:solidFill>
                  <a:srgbClr val="10185F"/>
                </a:solidFill>
                <a:latin typeface="Poppins Light" pitchFamily="34" charset="0"/>
                <a:ea typeface="Poppins Light" pitchFamily="34" charset="-122"/>
                <a:cs typeface="Poppins Light" pitchFamily="34" charset="-120"/>
              </a:rPr>
              <a:t>uso de Microsoft Teams</a:t>
            </a:r>
            <a:endParaRPr lang="en-US" sz="3600" dirty="0"/>
          </a:p>
        </p:txBody>
      </p:sp>
      <p:sp>
        <p:nvSpPr>
          <p:cNvPr id="10" name="Se les pide a todos que se unan especialmente a los equipos y canales de"/>
          <p:cNvSpPr/>
          <p:nvPr/>
        </p:nvSpPr>
        <p:spPr>
          <a:xfrm>
            <a:off x="6238875" y="3133725"/>
            <a:ext cx="8953500" cy="571500"/>
          </a:xfrm>
          <a:prstGeom prst="rect">
            <a:avLst/>
          </a:prstGeom>
          <a:noFill/>
          <a:ln/>
        </p:spPr>
        <p:txBody>
          <a:bodyPr wrap="square" lIns="0" tIns="0" rIns="0" bIns="0" rtlCol="0" anchor="t"/>
          <a:lstStyle/>
          <a:p>
            <a:pPr marL="0" indent="0" algn="l">
              <a:lnSpc>
                <a:spcPts val="3000"/>
              </a:lnSpc>
              <a:buNone/>
            </a:pPr>
            <a:r>
              <a:rPr lang="en-US" sz="2025" kern="0" spc="-75" dirty="0">
                <a:solidFill>
                  <a:srgbClr val="808080"/>
                </a:solidFill>
                <a:latin typeface="Roboto Light" pitchFamily="34" charset="0"/>
                <a:ea typeface="Roboto Light" pitchFamily="34" charset="-122"/>
                <a:cs typeface="Roboto Light" pitchFamily="34" charset="-120"/>
              </a:rPr>
              <a:t>Se les pide a todos que se unan especialmente a los equipos y canales de:</a:t>
            </a:r>
            <a:endParaRPr lang="en-US" sz="2025" dirty="0"/>
          </a:p>
        </p:txBody>
      </p:sp>
      <p:sp>
        <p:nvSpPr>
          <p:cNvPr id="11" name="ITA GENERAL"/>
          <p:cNvSpPr/>
          <p:nvPr/>
        </p:nvSpPr>
        <p:spPr>
          <a:xfrm>
            <a:off x="6867525" y="3952875"/>
            <a:ext cx="2133600" cy="533400"/>
          </a:xfrm>
          <a:prstGeom prst="rect">
            <a:avLst/>
          </a:prstGeom>
          <a:noFill/>
          <a:ln/>
        </p:spPr>
        <p:txBody>
          <a:bodyPr wrap="square" lIns="0" tIns="0" rIns="0" bIns="0" rtlCol="0" anchor="t"/>
          <a:lstStyle/>
          <a:p>
            <a:pPr marL="0" indent="0" algn="l">
              <a:lnSpc>
                <a:spcPts val="3000"/>
              </a:lnSpc>
              <a:buNone/>
            </a:pPr>
            <a:r>
              <a:rPr lang="en-US" sz="2700" kern="0" spc="-75" dirty="0">
                <a:solidFill>
                  <a:srgbClr val="10185F"/>
                </a:solidFill>
                <a:latin typeface="Poppins SemiBold" pitchFamily="34" charset="0"/>
                <a:ea typeface="Poppins SemiBold" pitchFamily="34" charset="-122"/>
                <a:cs typeface="Poppins SemiBold" pitchFamily="34" charset="-120"/>
              </a:rPr>
              <a:t>ITA GENERAL</a:t>
            </a:r>
            <a:endParaRPr lang="en-US" sz="2700" dirty="0"/>
          </a:p>
        </p:txBody>
      </p:sp>
      <p:sp>
        <p:nvSpPr>
          <p:cNvPr id="12" name="AREA TIC"/>
          <p:cNvSpPr/>
          <p:nvPr/>
        </p:nvSpPr>
        <p:spPr>
          <a:xfrm>
            <a:off x="12315825" y="3952875"/>
            <a:ext cx="2133600" cy="533400"/>
          </a:xfrm>
          <a:prstGeom prst="rect">
            <a:avLst/>
          </a:prstGeom>
          <a:noFill/>
          <a:ln/>
        </p:spPr>
        <p:txBody>
          <a:bodyPr wrap="square" lIns="0" tIns="0" rIns="0" bIns="0" rtlCol="0" anchor="t"/>
          <a:lstStyle/>
          <a:p>
            <a:pPr marL="0" indent="0" algn="l">
              <a:lnSpc>
                <a:spcPts val="3000"/>
              </a:lnSpc>
              <a:buNone/>
            </a:pPr>
            <a:r>
              <a:rPr lang="en-US" sz="2700" kern="0" spc="-75" dirty="0">
                <a:solidFill>
                  <a:srgbClr val="10185F"/>
                </a:solidFill>
                <a:latin typeface="Poppins SemiBold" pitchFamily="34" charset="0"/>
                <a:ea typeface="Poppins SemiBold" pitchFamily="34" charset="-122"/>
                <a:cs typeface="Poppins SemiBold" pitchFamily="34" charset="-120"/>
              </a:rPr>
              <a:t>AREA TIC</a:t>
            </a:r>
            <a:endParaRPr lang="en-US" sz="2700" dirty="0"/>
          </a:p>
        </p:txBody>
      </p:sp>
      <p:sp>
        <p:nvSpPr>
          <p:cNvPr id="13" name="Anuncios Colombia"/>
          <p:cNvSpPr/>
          <p:nvPr/>
        </p:nvSpPr>
        <p:spPr>
          <a:xfrm>
            <a:off x="6858000" y="4619625"/>
            <a:ext cx="2905125" cy="361950"/>
          </a:xfrm>
          <a:prstGeom prst="rect">
            <a:avLst/>
          </a:prstGeom>
          <a:noFill/>
          <a:ln/>
        </p:spPr>
        <p:txBody>
          <a:bodyPr wrap="square" lIns="0" tIns="0" rIns="0" bIns="0" rtlCol="0" anchor="t"/>
          <a:lstStyle/>
          <a:p>
            <a:pPr marL="0" indent="0" algn="l">
              <a:lnSpc>
                <a:spcPts val="2325"/>
              </a:lnSpc>
              <a:buNone/>
            </a:pPr>
            <a:r>
              <a:rPr lang="en-US" sz="2100" dirty="0">
                <a:solidFill>
                  <a:srgbClr val="10185F"/>
                </a:solidFill>
                <a:latin typeface="Poppins Light" pitchFamily="34" charset="0"/>
                <a:ea typeface="Poppins Light" pitchFamily="34" charset="-122"/>
                <a:cs typeface="Poppins Light" pitchFamily="34" charset="-120"/>
              </a:rPr>
              <a:t>Anuncios Colombia</a:t>
            </a:r>
            <a:endParaRPr lang="en-US" sz="2100" dirty="0"/>
          </a:p>
        </p:txBody>
      </p:sp>
      <p:sp>
        <p:nvSpPr>
          <p:cNvPr id="14" name="Servicio Tcnico TIC"/>
          <p:cNvSpPr/>
          <p:nvPr/>
        </p:nvSpPr>
        <p:spPr>
          <a:xfrm>
            <a:off x="12306300" y="4619625"/>
            <a:ext cx="2905125" cy="361950"/>
          </a:xfrm>
          <a:prstGeom prst="rect">
            <a:avLst/>
          </a:prstGeom>
          <a:noFill/>
          <a:ln/>
        </p:spPr>
        <p:txBody>
          <a:bodyPr wrap="square" lIns="0" tIns="0" rIns="0" bIns="0" rtlCol="0" anchor="t"/>
          <a:lstStyle/>
          <a:p>
            <a:pPr marL="0" indent="0" algn="l">
              <a:lnSpc>
                <a:spcPts val="2325"/>
              </a:lnSpc>
              <a:buNone/>
            </a:pPr>
            <a:r>
              <a:rPr lang="en-US" sz="2100" dirty="0">
                <a:solidFill>
                  <a:srgbClr val="10185F"/>
                </a:solidFill>
                <a:latin typeface="Poppins Light" pitchFamily="34" charset="0"/>
                <a:ea typeface="Poppins Light" pitchFamily="34" charset="-122"/>
                <a:cs typeface="Poppins Light" pitchFamily="34" charset="-120"/>
              </a:rPr>
              <a:t>Servicio Técnico TIC</a:t>
            </a:r>
            <a:endParaRPr lang="en-US" sz="2100" dirty="0"/>
          </a:p>
        </p:txBody>
      </p:sp>
      <p:sp>
        <p:nvSpPr>
          <p:cNvPr id="15" name="Confidencialidad"/>
          <p:cNvSpPr/>
          <p:nvPr/>
        </p:nvSpPr>
        <p:spPr>
          <a:xfrm>
            <a:off x="6858000" y="8001000"/>
            <a:ext cx="2905125" cy="361950"/>
          </a:xfrm>
          <a:prstGeom prst="rect">
            <a:avLst/>
          </a:prstGeom>
          <a:noFill/>
          <a:ln/>
        </p:spPr>
        <p:txBody>
          <a:bodyPr wrap="square" lIns="0" tIns="0" rIns="0" bIns="0" rtlCol="0" anchor="t"/>
          <a:lstStyle/>
          <a:p>
            <a:pPr marL="0" indent="0" algn="l">
              <a:lnSpc>
                <a:spcPts val="2325"/>
              </a:lnSpc>
              <a:buNone/>
            </a:pPr>
            <a:r>
              <a:rPr lang="en-US" sz="2100" dirty="0">
                <a:solidFill>
                  <a:srgbClr val="10185F"/>
                </a:solidFill>
                <a:latin typeface="Poppins Light" pitchFamily="34" charset="0"/>
                <a:ea typeface="Poppins Light" pitchFamily="34" charset="-122"/>
                <a:cs typeface="Poppins Light" pitchFamily="34" charset="-120"/>
              </a:rPr>
              <a:t>Confidencialidad</a:t>
            </a:r>
            <a:endParaRPr lang="en-US" sz="2100" dirty="0"/>
          </a:p>
        </p:txBody>
      </p:sp>
      <p:sp>
        <p:nvSpPr>
          <p:cNvPr id="16" name="Consejos SGI"/>
          <p:cNvSpPr/>
          <p:nvPr/>
        </p:nvSpPr>
        <p:spPr>
          <a:xfrm>
            <a:off x="6858000" y="6372225"/>
            <a:ext cx="2905125" cy="361950"/>
          </a:xfrm>
          <a:prstGeom prst="rect">
            <a:avLst/>
          </a:prstGeom>
          <a:noFill/>
          <a:ln/>
        </p:spPr>
        <p:txBody>
          <a:bodyPr wrap="square" lIns="0" tIns="0" rIns="0" bIns="0" rtlCol="0" anchor="t"/>
          <a:lstStyle/>
          <a:p>
            <a:pPr marL="0" indent="0" algn="l">
              <a:lnSpc>
                <a:spcPts val="2325"/>
              </a:lnSpc>
              <a:buNone/>
            </a:pPr>
            <a:r>
              <a:rPr lang="en-US" sz="2100" dirty="0">
                <a:solidFill>
                  <a:srgbClr val="10185F"/>
                </a:solidFill>
                <a:latin typeface="Poppins Light" pitchFamily="34" charset="0"/>
                <a:ea typeface="Poppins Light" pitchFamily="34" charset="-122"/>
                <a:cs typeface="Poppins Light" pitchFamily="34" charset="-120"/>
              </a:rPr>
              <a:t>Consejos SGI</a:t>
            </a:r>
            <a:endParaRPr lang="en-US" sz="2100" dirty="0"/>
          </a:p>
        </p:txBody>
      </p:sp>
      <p:sp>
        <p:nvSpPr>
          <p:cNvPr id="17" name="Servicio Tcnico TEAMS"/>
          <p:cNvSpPr/>
          <p:nvPr/>
        </p:nvSpPr>
        <p:spPr>
          <a:xfrm>
            <a:off x="12306300" y="7496175"/>
            <a:ext cx="3838575" cy="361950"/>
          </a:xfrm>
          <a:prstGeom prst="rect">
            <a:avLst/>
          </a:prstGeom>
          <a:noFill/>
          <a:ln/>
        </p:spPr>
        <p:txBody>
          <a:bodyPr wrap="square" lIns="0" tIns="0" rIns="0" bIns="0" rtlCol="0" anchor="t"/>
          <a:lstStyle/>
          <a:p>
            <a:pPr marL="0" indent="0" algn="l">
              <a:lnSpc>
                <a:spcPts val="2325"/>
              </a:lnSpc>
              <a:buNone/>
            </a:pPr>
            <a:r>
              <a:rPr lang="en-US" sz="2100" dirty="0">
                <a:solidFill>
                  <a:srgbClr val="10185F"/>
                </a:solidFill>
                <a:latin typeface="Poppins Light" pitchFamily="34" charset="0"/>
                <a:ea typeface="Poppins Light" pitchFamily="34" charset="-122"/>
                <a:cs typeface="Poppins Light" pitchFamily="34" charset="-120"/>
              </a:rPr>
              <a:t>Servicio Técnico TEAMS</a:t>
            </a:r>
            <a:endParaRPr lang="en-US" sz="2100" dirty="0"/>
          </a:p>
        </p:txBody>
      </p:sp>
      <p:sp>
        <p:nvSpPr>
          <p:cNvPr id="18" name="Donde se compartir la informacin dirigida a todo el personal relacionado a temas de la oficina"/>
          <p:cNvSpPr/>
          <p:nvPr/>
        </p:nvSpPr>
        <p:spPr>
          <a:xfrm>
            <a:off x="6858000" y="4981575"/>
            <a:ext cx="3810000" cy="133350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Donde se compartirá la información dirigida a todo el personal relacionado a temas de la oficina.</a:t>
            </a:r>
            <a:endParaRPr lang="en-US" sz="1875" dirty="0"/>
          </a:p>
        </p:txBody>
      </p:sp>
      <p:sp>
        <p:nvSpPr>
          <p:cNvPr id="19" name="Donde pueden solicitar ayuda tcnica relacionada a los activos de informacin como Correo Electrnico Errores con el Computador Office o los programas de ofimtica OneDrive o repositorios digitales de la informacin"/>
          <p:cNvSpPr/>
          <p:nvPr/>
        </p:nvSpPr>
        <p:spPr>
          <a:xfrm>
            <a:off x="12306300" y="4981575"/>
            <a:ext cx="5019675" cy="2085975"/>
          </a:xfrm>
          <a:prstGeom prst="rect">
            <a:avLst/>
          </a:prstGeom>
          <a:noFill/>
          <a:ln/>
        </p:spPr>
        <p:txBody>
          <a:bodyPr wrap="square" lIns="0" tIns="0" rIns="0" bIns="0" rtlCol="0" anchor="t"/>
          <a:lstStyle/>
          <a:p>
            <a:pPr marL="0" indent="0" algn="l">
              <a:lnSpc>
                <a:spcPts val="2325"/>
              </a:lnSpc>
              <a:spcAft>
                <a:spcPts val="225"/>
              </a:spcAft>
              <a:buNone/>
            </a:pPr>
            <a:r>
              <a:rPr lang="en-US" sz="1875" dirty="0">
                <a:solidFill>
                  <a:srgbClr val="6F6F6F"/>
                </a:solidFill>
                <a:latin typeface="Roboto Light" pitchFamily="34" charset="0"/>
                <a:ea typeface="Roboto Light" pitchFamily="34" charset="-122"/>
                <a:cs typeface="Roboto Light" pitchFamily="34" charset="-120"/>
              </a:rPr>
              <a:t>Donde pueden solicitar ayuda técnica relacionada a los activos de información como:
Correo Electrónico
Errores con el Computador
Office o los programas de ofimática
OneDrive o repositorios digitales de la información.</a:t>
            </a:r>
            <a:endParaRPr lang="en-US" sz="1875" dirty="0"/>
          </a:p>
        </p:txBody>
      </p:sp>
      <p:sp>
        <p:nvSpPr>
          <p:cNvPr id="20" name="Donde se almacenarn todas las capacitaciones dirigidas a toda la empresa o mayora del personal"/>
          <p:cNvSpPr/>
          <p:nvPr/>
        </p:nvSpPr>
        <p:spPr>
          <a:xfrm>
            <a:off x="6858000" y="8362950"/>
            <a:ext cx="3657600" cy="102870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Donde se almacenarán todas las capacitaciones dirigidas a toda la empresa o mayoría del personal</a:t>
            </a:r>
            <a:endParaRPr lang="en-US" sz="1875" dirty="0"/>
          </a:p>
        </p:txBody>
      </p:sp>
      <p:sp>
        <p:nvSpPr>
          <p:cNvPr id="21" name="Ah enviaremos constantemente TIPS para proteger y promover la seguridad"/>
          <p:cNvSpPr/>
          <p:nvPr/>
        </p:nvSpPr>
        <p:spPr>
          <a:xfrm>
            <a:off x="6858000" y="6734175"/>
            <a:ext cx="3419475" cy="1419225"/>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Ahí enviaremos constantemente TIPS para proteger y promover la seguridad</a:t>
            </a:r>
            <a:endParaRPr lang="en-US" sz="1875" dirty="0"/>
          </a:p>
        </p:txBody>
      </p:sp>
      <p:sp>
        <p:nvSpPr>
          <p:cNvPr id="22" name="Donde pueden solicitar servicios relacionados a la herramienta como Capacitaciones Solucin a Problemas"/>
          <p:cNvSpPr/>
          <p:nvPr/>
        </p:nvSpPr>
        <p:spPr>
          <a:xfrm>
            <a:off x="12306300" y="7858125"/>
            <a:ext cx="4924425" cy="1419225"/>
          </a:xfrm>
          <a:prstGeom prst="rect">
            <a:avLst/>
          </a:prstGeom>
          <a:noFill/>
          <a:ln/>
        </p:spPr>
        <p:txBody>
          <a:bodyPr wrap="square" lIns="0" tIns="0" rIns="0" bIns="0" rtlCol="0" anchor="t"/>
          <a:lstStyle/>
          <a:p>
            <a:pPr marL="0" indent="0" algn="l">
              <a:lnSpc>
                <a:spcPts val="2325"/>
              </a:lnSpc>
              <a:spcAft>
                <a:spcPts val="150"/>
              </a:spcAft>
              <a:buNone/>
            </a:pPr>
            <a:r>
              <a:rPr lang="en-US" sz="1875" dirty="0">
                <a:solidFill>
                  <a:srgbClr val="6F6F6F"/>
                </a:solidFill>
                <a:latin typeface="Roboto Light" pitchFamily="34" charset="0"/>
                <a:ea typeface="Roboto Light" pitchFamily="34" charset="-122"/>
                <a:cs typeface="Roboto Light" pitchFamily="34" charset="-120"/>
              </a:rPr>
              <a:t>Donde pueden solicitar servicios relacionados a la herramienta como:
Capacitaciones.
Solución a Problemas.</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anim calcmode="lin" valueType="num">
                                      <p:cBhvr>
                                        <p:cTn id="43" dur="750" fill="hold"/>
                                        <p:tgtEl>
                                          <p:spTgt spid="11"/>
                                        </p:tgtEl>
                                        <p:attrNameLst>
                                          <p:attrName>ppt_x</p:attrName>
                                        </p:attrNameLst>
                                      </p:cBhvr>
                                      <p:tavLst>
                                        <p:tav tm="0">
                                          <p:val>
                                            <p:strVal val="#ppt_x"/>
                                          </p:val>
                                        </p:tav>
                                        <p:tav tm="100000">
                                          <p:val>
                                            <p:strVal val="#ppt_x"/>
                                          </p:val>
                                        </p:tav>
                                      </p:tavLst>
                                    </p:anim>
                                    <p:anim calcmode="lin" valueType="num">
                                      <p:cBhvr>
                                        <p:cTn id="44" dur="75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anim calcmode="lin" valueType="num">
                                      <p:cBhvr>
                                        <p:cTn id="53" dur="750" fill="hold"/>
                                        <p:tgtEl>
                                          <p:spTgt spid="13"/>
                                        </p:tgtEl>
                                        <p:attrNameLst>
                                          <p:attrName>ppt_x</p:attrName>
                                        </p:attrNameLst>
                                      </p:cBhvr>
                                      <p:tavLst>
                                        <p:tav tm="0">
                                          <p:val>
                                            <p:strVal val="#ppt_x"/>
                                          </p:val>
                                        </p:tav>
                                        <p:tav tm="100000">
                                          <p:val>
                                            <p:strVal val="#ppt_x"/>
                                          </p:val>
                                        </p:tav>
                                      </p:tavLst>
                                    </p:anim>
                                    <p:anim calcmode="lin" valueType="num">
                                      <p:cBhvr>
                                        <p:cTn id="54" dur="75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750"/>
                                        <p:tgtEl>
                                          <p:spTgt spid="14"/>
                                        </p:tgtEl>
                                      </p:cBhvr>
                                    </p:animEffect>
                                    <p:anim calcmode="lin" valueType="num">
                                      <p:cBhvr>
                                        <p:cTn id="58" dur="750" fill="hold"/>
                                        <p:tgtEl>
                                          <p:spTgt spid="14"/>
                                        </p:tgtEl>
                                        <p:attrNameLst>
                                          <p:attrName>ppt_x</p:attrName>
                                        </p:attrNameLst>
                                      </p:cBhvr>
                                      <p:tavLst>
                                        <p:tav tm="0">
                                          <p:val>
                                            <p:strVal val="#ppt_x"/>
                                          </p:val>
                                        </p:tav>
                                        <p:tav tm="100000">
                                          <p:val>
                                            <p:strVal val="#ppt_x"/>
                                          </p:val>
                                        </p:tav>
                                      </p:tavLst>
                                    </p:anim>
                                    <p:anim calcmode="lin" valueType="num">
                                      <p:cBhvr>
                                        <p:cTn id="59" dur="75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750"/>
                                        <p:tgtEl>
                                          <p:spTgt spid="15"/>
                                        </p:tgtEl>
                                      </p:cBhvr>
                                    </p:animEffect>
                                    <p:anim calcmode="lin" valueType="num">
                                      <p:cBhvr>
                                        <p:cTn id="63" dur="750" fill="hold"/>
                                        <p:tgtEl>
                                          <p:spTgt spid="15"/>
                                        </p:tgtEl>
                                        <p:attrNameLst>
                                          <p:attrName>ppt_x</p:attrName>
                                        </p:attrNameLst>
                                      </p:cBhvr>
                                      <p:tavLst>
                                        <p:tav tm="0">
                                          <p:val>
                                            <p:strVal val="#ppt_x"/>
                                          </p:val>
                                        </p:tav>
                                        <p:tav tm="100000">
                                          <p:val>
                                            <p:strVal val="#ppt_x"/>
                                          </p:val>
                                        </p:tav>
                                      </p:tavLst>
                                    </p:anim>
                                    <p:anim calcmode="lin" valueType="num">
                                      <p:cBhvr>
                                        <p:cTn id="64" dur="75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750"/>
                                        <p:tgtEl>
                                          <p:spTgt spid="16"/>
                                        </p:tgtEl>
                                      </p:cBhvr>
                                    </p:animEffect>
                                    <p:anim calcmode="lin" valueType="num">
                                      <p:cBhvr>
                                        <p:cTn id="68" dur="750" fill="hold"/>
                                        <p:tgtEl>
                                          <p:spTgt spid="16"/>
                                        </p:tgtEl>
                                        <p:attrNameLst>
                                          <p:attrName>ppt_x</p:attrName>
                                        </p:attrNameLst>
                                      </p:cBhvr>
                                      <p:tavLst>
                                        <p:tav tm="0">
                                          <p:val>
                                            <p:strVal val="#ppt_x"/>
                                          </p:val>
                                        </p:tav>
                                        <p:tav tm="100000">
                                          <p:val>
                                            <p:strVal val="#ppt_x"/>
                                          </p:val>
                                        </p:tav>
                                      </p:tavLst>
                                    </p:anim>
                                    <p:anim calcmode="lin" valueType="num">
                                      <p:cBhvr>
                                        <p:cTn id="69" dur="75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750"/>
                                        <p:tgtEl>
                                          <p:spTgt spid="17"/>
                                        </p:tgtEl>
                                      </p:cBhvr>
                                    </p:animEffect>
                                    <p:anim calcmode="lin" valueType="num">
                                      <p:cBhvr>
                                        <p:cTn id="73" dur="750" fill="hold"/>
                                        <p:tgtEl>
                                          <p:spTgt spid="17"/>
                                        </p:tgtEl>
                                        <p:attrNameLst>
                                          <p:attrName>ppt_x</p:attrName>
                                        </p:attrNameLst>
                                      </p:cBhvr>
                                      <p:tavLst>
                                        <p:tav tm="0">
                                          <p:val>
                                            <p:strVal val="#ppt_x"/>
                                          </p:val>
                                        </p:tav>
                                        <p:tav tm="100000">
                                          <p:val>
                                            <p:strVal val="#ppt_x"/>
                                          </p:val>
                                        </p:tav>
                                      </p:tavLst>
                                    </p:anim>
                                    <p:anim calcmode="lin" valueType="num">
                                      <p:cBhvr>
                                        <p:cTn id="74" dur="750" fill="hold"/>
                                        <p:tgtEl>
                                          <p:spTgt spid="1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750"/>
                                        <p:tgtEl>
                                          <p:spTgt spid="18"/>
                                        </p:tgtEl>
                                      </p:cBhvr>
                                    </p:animEffect>
                                    <p:anim calcmode="lin" valueType="num">
                                      <p:cBhvr>
                                        <p:cTn id="78" dur="750" fill="hold"/>
                                        <p:tgtEl>
                                          <p:spTgt spid="18"/>
                                        </p:tgtEl>
                                        <p:attrNameLst>
                                          <p:attrName>ppt_x</p:attrName>
                                        </p:attrNameLst>
                                      </p:cBhvr>
                                      <p:tavLst>
                                        <p:tav tm="0">
                                          <p:val>
                                            <p:strVal val="#ppt_x"/>
                                          </p:val>
                                        </p:tav>
                                        <p:tav tm="100000">
                                          <p:val>
                                            <p:strVal val="#ppt_x"/>
                                          </p:val>
                                        </p:tav>
                                      </p:tavLst>
                                    </p:anim>
                                    <p:anim calcmode="lin" valueType="num">
                                      <p:cBhvr>
                                        <p:cTn id="79" dur="750" fill="hold"/>
                                        <p:tgtEl>
                                          <p:spTgt spid="1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750"/>
                                        <p:tgtEl>
                                          <p:spTgt spid="19"/>
                                        </p:tgtEl>
                                      </p:cBhvr>
                                    </p:animEffect>
                                    <p:anim calcmode="lin" valueType="num">
                                      <p:cBhvr>
                                        <p:cTn id="83" dur="750" fill="hold"/>
                                        <p:tgtEl>
                                          <p:spTgt spid="19"/>
                                        </p:tgtEl>
                                        <p:attrNameLst>
                                          <p:attrName>ppt_x</p:attrName>
                                        </p:attrNameLst>
                                      </p:cBhvr>
                                      <p:tavLst>
                                        <p:tav tm="0">
                                          <p:val>
                                            <p:strVal val="#ppt_x"/>
                                          </p:val>
                                        </p:tav>
                                        <p:tav tm="100000">
                                          <p:val>
                                            <p:strVal val="#ppt_x"/>
                                          </p:val>
                                        </p:tav>
                                      </p:tavLst>
                                    </p:anim>
                                    <p:anim calcmode="lin" valueType="num">
                                      <p:cBhvr>
                                        <p:cTn id="84" dur="750" fill="hold"/>
                                        <p:tgtEl>
                                          <p:spTgt spid="1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750"/>
                                        <p:tgtEl>
                                          <p:spTgt spid="20"/>
                                        </p:tgtEl>
                                      </p:cBhvr>
                                    </p:animEffect>
                                    <p:anim calcmode="lin" valueType="num">
                                      <p:cBhvr>
                                        <p:cTn id="88" dur="750" fill="hold"/>
                                        <p:tgtEl>
                                          <p:spTgt spid="20"/>
                                        </p:tgtEl>
                                        <p:attrNameLst>
                                          <p:attrName>ppt_x</p:attrName>
                                        </p:attrNameLst>
                                      </p:cBhvr>
                                      <p:tavLst>
                                        <p:tav tm="0">
                                          <p:val>
                                            <p:strVal val="#ppt_x"/>
                                          </p:val>
                                        </p:tav>
                                        <p:tav tm="100000">
                                          <p:val>
                                            <p:strVal val="#ppt_x"/>
                                          </p:val>
                                        </p:tav>
                                      </p:tavLst>
                                    </p:anim>
                                    <p:anim calcmode="lin" valueType="num">
                                      <p:cBhvr>
                                        <p:cTn id="89" dur="750" fill="hold"/>
                                        <p:tgtEl>
                                          <p:spTgt spid="2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750"/>
                                        <p:tgtEl>
                                          <p:spTgt spid="21"/>
                                        </p:tgtEl>
                                      </p:cBhvr>
                                    </p:animEffect>
                                    <p:anim calcmode="lin" valueType="num">
                                      <p:cBhvr>
                                        <p:cTn id="93" dur="750" fill="hold"/>
                                        <p:tgtEl>
                                          <p:spTgt spid="21"/>
                                        </p:tgtEl>
                                        <p:attrNameLst>
                                          <p:attrName>ppt_x</p:attrName>
                                        </p:attrNameLst>
                                      </p:cBhvr>
                                      <p:tavLst>
                                        <p:tav tm="0">
                                          <p:val>
                                            <p:strVal val="#ppt_x"/>
                                          </p:val>
                                        </p:tav>
                                        <p:tav tm="100000">
                                          <p:val>
                                            <p:strVal val="#ppt_x"/>
                                          </p:val>
                                        </p:tav>
                                      </p:tavLst>
                                    </p:anim>
                                    <p:anim calcmode="lin" valueType="num">
                                      <p:cBhvr>
                                        <p:cTn id="94" dur="750" fill="hold"/>
                                        <p:tgtEl>
                                          <p:spTgt spid="21"/>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750"/>
                                        <p:tgtEl>
                                          <p:spTgt spid="22"/>
                                        </p:tgtEl>
                                      </p:cBhvr>
                                    </p:animEffect>
                                    <p:anim calcmode="lin" valueType="num">
                                      <p:cBhvr>
                                        <p:cTn id="98" dur="750" fill="hold"/>
                                        <p:tgtEl>
                                          <p:spTgt spid="22"/>
                                        </p:tgtEl>
                                        <p:attrNameLst>
                                          <p:attrName>ppt_x</p:attrName>
                                        </p:attrNameLst>
                                      </p:cBhvr>
                                      <p:tavLst>
                                        <p:tav tm="0">
                                          <p:val>
                                            <p:strVal val="#ppt_x"/>
                                          </p:val>
                                        </p:tav>
                                        <p:tav tm="100000">
                                          <p:val>
                                            <p:strVal val="#ppt_x"/>
                                          </p:val>
                                        </p:tav>
                                      </p:tavLst>
                                    </p:anim>
                                    <p:anim calcmode="lin" valueType="num">
                                      <p:cBhvr>
                                        <p:cTn id="99"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a:effectLst/>
      </p:bgPr>
    </p:bg>
    <p:spTree>
      <p:nvGrpSpPr>
        <p:cNvPr id="1" name=""/>
        <p:cNvGrpSpPr/>
        <p:nvPr/>
      </p:nvGrpSpPr>
      <p:grpSpPr>
        <a:xfrm>
          <a:off x="0" y="0"/>
          <a:ext cx="0" cy="0"/>
          <a:chOff x="0" y="0"/>
          <a:chExt cx="0" cy="0"/>
        </a:xfrm>
      </p:grpSpPr>
      <p:pic>
        <p:nvPicPr>
          <p:cNvPr id="2" name="Group 107" descr="preencoded.png"/>
          <p:cNvPicPr>
            <a:picLocks noChangeAspect="1"/>
          </p:cNvPicPr>
          <p:nvPr/>
        </p:nvPicPr>
        <p:blipFill>
          <a:blip r:embed="rId3"/>
          <a:srcRect/>
          <a:stretch/>
        </p:blipFill>
        <p:spPr>
          <a:xfrm>
            <a:off x="0" y="0"/>
            <a:ext cx="18288000" cy="10287000"/>
          </a:xfrm>
          <a:prstGeom prst="rect">
            <a:avLst/>
          </a:prstGeom>
        </p:spPr>
      </p:pic>
      <p:pic>
        <p:nvPicPr>
          <p:cNvPr id="3" name="Group"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38275" y="638175"/>
            <a:ext cx="5440103" cy="1581151"/>
          </a:xfrm>
          <a:prstGeom prst="rect">
            <a:avLst/>
          </a:prstGeom>
        </p:spPr>
      </p:pic>
      <p:pic>
        <p:nvPicPr>
          <p:cNvPr id="4" name="image 3" descr="preencoded.png"/>
          <p:cNvPicPr>
            <a:picLocks noChangeAspect="1"/>
          </p:cNvPicPr>
          <p:nvPr/>
        </p:nvPicPr>
        <p:blipFill>
          <a:blip r:embed="rId6"/>
          <a:srcRect/>
          <a:stretch/>
        </p:blipFill>
        <p:spPr>
          <a:xfrm>
            <a:off x="7258050" y="666750"/>
            <a:ext cx="2638425" cy="1495425"/>
          </a:xfrm>
          <a:prstGeom prst="rect">
            <a:avLst/>
          </a:prstGeom>
        </p:spPr>
      </p:pic>
      <p:pic>
        <p:nvPicPr>
          <p:cNvPr id="5" name="Group"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028825" y="5438775"/>
            <a:ext cx="1561499" cy="1416248"/>
          </a:xfrm>
          <a:prstGeom prst="rect">
            <a:avLst/>
          </a:prstGeom>
        </p:spPr>
      </p:pic>
      <p:sp>
        <p:nvSpPr>
          <p:cNvPr id="6" name="SGI o 45001"/>
          <p:cNvSpPr/>
          <p:nvPr/>
        </p:nvSpPr>
        <p:spPr>
          <a:xfrm>
            <a:off x="4867275" y="5438775"/>
            <a:ext cx="9515475" cy="1095375"/>
          </a:xfrm>
          <a:prstGeom prst="rect">
            <a:avLst/>
          </a:prstGeom>
          <a:noFill/>
          <a:ln/>
        </p:spPr>
        <p:txBody>
          <a:bodyPr wrap="square" lIns="0" tIns="0" rIns="0" bIns="0" rtlCol="0" anchor="t"/>
          <a:lstStyle/>
          <a:p>
            <a:pPr marL="0" indent="0" algn="l">
              <a:lnSpc>
                <a:spcPts val="5700"/>
              </a:lnSpc>
              <a:buNone/>
            </a:pPr>
            <a:r>
              <a:rPr lang="en-US" sz="10500" kern="0" spc="-225" dirty="0">
                <a:solidFill>
                  <a:srgbClr val="FFFFFF"/>
                </a:solidFill>
                <a:latin typeface="Poppins SemiBold" pitchFamily="34" charset="0"/>
                <a:ea typeface="Poppins SemiBold" pitchFamily="34" charset="-122"/>
                <a:cs typeface="Poppins SemiBold" pitchFamily="34" charset="-120"/>
              </a:rPr>
              <a:t>SGI o 45001</a:t>
            </a:r>
            <a:endParaRPr lang="en-US" sz="10500" dirty="0"/>
          </a:p>
        </p:txBody>
      </p:sp>
      <p:sp>
        <p:nvSpPr>
          <p:cNvPr id="7" name="Sistema de gestin en seguridad y salud en el trabajo"/>
          <p:cNvSpPr/>
          <p:nvPr/>
        </p:nvSpPr>
        <p:spPr>
          <a:xfrm>
            <a:off x="4867275" y="6467475"/>
            <a:ext cx="11468100" cy="1543050"/>
          </a:xfrm>
          <a:prstGeom prst="rect">
            <a:avLst/>
          </a:prstGeom>
          <a:noFill/>
          <a:ln/>
        </p:spPr>
        <p:txBody>
          <a:bodyPr wrap="square" lIns="0" tIns="0" rIns="0" bIns="0" rtlCol="0" anchor="ctr"/>
          <a:lstStyle/>
          <a:p>
            <a:pPr marL="0" indent="0" algn="l">
              <a:lnSpc>
                <a:spcPts val="6450"/>
              </a:lnSpc>
              <a:buNone/>
            </a:pPr>
            <a:r>
              <a:rPr lang="en-US" sz="6000" kern="0" spc="-150" dirty="0">
                <a:solidFill>
                  <a:srgbClr val="FFFFFF"/>
                </a:solidFill>
                <a:latin typeface="Poppins ExtraLight" pitchFamily="34" charset="0"/>
                <a:ea typeface="Poppins ExtraLight" pitchFamily="34" charset="-122"/>
                <a:cs typeface="Poppins ExtraLight" pitchFamily="34" charset="-120"/>
              </a:rPr>
              <a:t>Sistema de gestión en seguridad y salud en el trabajo</a:t>
            </a:r>
            <a:endParaRPr lang="en-US" sz="6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1525" y="533400"/>
            <a:ext cx="3594971" cy="1038226"/>
          </a:xfrm>
          <a:prstGeom prst="rect">
            <a:avLst/>
          </a:prstGeom>
        </p:spPr>
      </p:pic>
      <p:pic>
        <p:nvPicPr>
          <p:cNvPr id="3" name="image 5" descr="preencoded.png"/>
          <p:cNvPicPr>
            <a:picLocks noChangeAspect="1"/>
          </p:cNvPicPr>
          <p:nvPr/>
        </p:nvPicPr>
        <p:blipFill>
          <a:blip r:embed="rId5"/>
          <a:srcRect/>
          <a:stretch/>
        </p:blipFill>
        <p:spPr>
          <a:xfrm>
            <a:off x="1762125" y="2733675"/>
            <a:ext cx="6238875" cy="6238875"/>
          </a:xfrm>
          <a:prstGeom prst="rect">
            <a:avLst/>
          </a:prstGeom>
        </p:spPr>
      </p:pic>
      <p:pic>
        <p:nvPicPr>
          <p:cNvPr id="4" name="image 6" descr="preencoded.png"/>
          <p:cNvPicPr>
            <a:picLocks noChangeAspect="1"/>
          </p:cNvPicPr>
          <p:nvPr/>
        </p:nvPicPr>
        <p:blipFill>
          <a:blip r:embed="rId6"/>
          <a:srcRect/>
          <a:stretch/>
        </p:blipFill>
        <p:spPr>
          <a:xfrm>
            <a:off x="9048750" y="2733675"/>
            <a:ext cx="7467600" cy="6238875"/>
          </a:xfrm>
          <a:prstGeom prst="rect">
            <a:avLst/>
          </a:prstGeom>
        </p:spPr>
      </p:pic>
      <p:sp>
        <p:nvSpPr>
          <p:cNvPr id="5" name="Riesgos"/>
          <p:cNvSpPr/>
          <p:nvPr/>
        </p:nvSpPr>
        <p:spPr>
          <a:xfrm>
            <a:off x="14754225" y="704850"/>
            <a:ext cx="2305050" cy="838200"/>
          </a:xfrm>
          <a:prstGeom prst="rect">
            <a:avLst/>
          </a:prstGeom>
          <a:noFill/>
          <a:ln/>
        </p:spPr>
        <p:txBody>
          <a:bodyPr wrap="square" lIns="0" tIns="0" rIns="0" bIns="0" rtlCol="0" anchor="t"/>
          <a:lstStyle/>
          <a:p>
            <a:pPr marL="0" indent="0" algn="r">
              <a:lnSpc>
                <a:spcPts val="5250"/>
              </a:lnSpc>
              <a:buNone/>
            </a:pPr>
            <a:r>
              <a:rPr lang="en-US" sz="3000" kern="0" spc="-75" dirty="0">
                <a:solidFill>
                  <a:srgbClr val="002A75"/>
                </a:solidFill>
                <a:latin typeface="Poppins SemiBold" pitchFamily="34" charset="0"/>
                <a:ea typeface="Poppins SemiBold" pitchFamily="34" charset="-122"/>
                <a:cs typeface="Poppins SemiBold" pitchFamily="34" charset="-120"/>
              </a:rPr>
              <a:t>Riesgos</a:t>
            </a:r>
            <a:endParaRPr lang="en-US" sz="30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anim calcmode="lin" valueType="num">
                                      <p:cBhvr>
                                        <p:cTn id="13" dur="750" fill="hold"/>
                                        <p:tgtEl>
                                          <p:spTgt spid="4"/>
                                        </p:tgtEl>
                                        <p:attrNameLst>
                                          <p:attrName>ppt_x</p:attrName>
                                        </p:attrNameLst>
                                      </p:cBhvr>
                                      <p:tavLst>
                                        <p:tav tm="0">
                                          <p:val>
                                            <p:strVal val="#ppt_x"/>
                                          </p:val>
                                        </p:tav>
                                        <p:tav tm="100000">
                                          <p:val>
                                            <p:strVal val="#ppt_x"/>
                                          </p:val>
                                        </p:tav>
                                      </p:tavLst>
                                    </p:anim>
                                    <p:anim calcmode="lin" valueType="num">
                                      <p:cBhvr>
                                        <p:cTn id="14"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1525" y="533400"/>
            <a:ext cx="3594968" cy="1038226"/>
          </a:xfrm>
          <a:prstGeom prst="rect">
            <a:avLst/>
          </a:prstGeom>
        </p:spPr>
      </p:pic>
      <p:pic>
        <p:nvPicPr>
          <p:cNvPr id="3" name="Rectangle 3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058525" y="2333625"/>
            <a:ext cx="3771900" cy="3352800"/>
          </a:xfrm>
          <a:prstGeom prst="rect">
            <a:avLst/>
          </a:prstGeom>
        </p:spPr>
      </p:pic>
      <p:pic>
        <p:nvPicPr>
          <p:cNvPr id="4" name="Rectangle 3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058525" y="5981700"/>
            <a:ext cx="3771900" cy="3352800"/>
          </a:xfrm>
          <a:prstGeom prst="rect">
            <a:avLst/>
          </a:prstGeom>
        </p:spPr>
      </p:pic>
      <p:pic>
        <p:nvPicPr>
          <p:cNvPr id="5" name="Rectangle 3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72300" y="2333625"/>
            <a:ext cx="3771900" cy="3352800"/>
          </a:xfrm>
          <a:prstGeom prst="rect">
            <a:avLst/>
          </a:prstGeom>
        </p:spPr>
      </p:pic>
      <p:pic>
        <p:nvPicPr>
          <p:cNvPr id="6" name="Rectangle 37"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72300" y="5981700"/>
            <a:ext cx="3771900" cy="3352800"/>
          </a:xfrm>
          <a:prstGeom prst="rect">
            <a:avLst/>
          </a:prstGeom>
        </p:spPr>
      </p:pic>
      <p:pic>
        <p:nvPicPr>
          <p:cNvPr id="7" name="Rectangle 3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886075" y="2333625"/>
            <a:ext cx="3771900" cy="3352800"/>
          </a:xfrm>
          <a:prstGeom prst="rect">
            <a:avLst/>
          </a:prstGeom>
        </p:spPr>
      </p:pic>
      <p:pic>
        <p:nvPicPr>
          <p:cNvPr id="8" name="Rectangle 38"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886075" y="5981700"/>
            <a:ext cx="3771900" cy="3352800"/>
          </a:xfrm>
          <a:prstGeom prst="rect">
            <a:avLst/>
          </a:prstGeom>
        </p:spPr>
      </p:pic>
      <p:pic>
        <p:nvPicPr>
          <p:cNvPr id="9" name="Group 8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981950" y="6505575"/>
            <a:ext cx="1485137" cy="1485900"/>
          </a:xfrm>
          <a:prstGeom prst="rect">
            <a:avLst/>
          </a:prstGeom>
        </p:spPr>
      </p:pic>
      <p:pic>
        <p:nvPicPr>
          <p:cNvPr id="10" name="Group 83"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206288" y="6524625"/>
            <a:ext cx="1473777" cy="1476375"/>
          </a:xfrm>
          <a:prstGeom prst="rect">
            <a:avLst/>
          </a:prstGeom>
        </p:spPr>
      </p:pic>
      <p:pic>
        <p:nvPicPr>
          <p:cNvPr id="11" name="Group 84"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800475" y="2724150"/>
            <a:ext cx="1710315" cy="1710121"/>
          </a:xfrm>
          <a:prstGeom prst="rect">
            <a:avLst/>
          </a:prstGeom>
        </p:spPr>
      </p:pic>
      <p:pic>
        <p:nvPicPr>
          <p:cNvPr id="12" name="hJiwnP.tif_1_"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067175" y="6391275"/>
            <a:ext cx="1408974" cy="1609726"/>
          </a:xfrm>
          <a:prstGeom prst="rect">
            <a:avLst/>
          </a:prstGeom>
        </p:spPr>
      </p:pic>
      <p:pic>
        <p:nvPicPr>
          <p:cNvPr id="13" name="Group 82"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8100380" y="2657475"/>
            <a:ext cx="1604316" cy="1844737"/>
          </a:xfrm>
          <a:prstGeom prst="rect">
            <a:avLst/>
          </a:prstGeom>
        </p:spPr>
      </p:pic>
      <p:pic>
        <p:nvPicPr>
          <p:cNvPr id="14" name="BGknte.tif_1_"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106275" y="2781300"/>
            <a:ext cx="1676679" cy="1675202"/>
          </a:xfrm>
          <a:prstGeom prst="rect">
            <a:avLst/>
          </a:prstGeom>
        </p:spPr>
      </p:pic>
      <p:sp>
        <p:nvSpPr>
          <p:cNvPr id="15" name="Riesgos biologicos"/>
          <p:cNvSpPr/>
          <p:nvPr/>
        </p:nvSpPr>
        <p:spPr>
          <a:xfrm>
            <a:off x="13411200" y="704850"/>
            <a:ext cx="3648075" cy="838200"/>
          </a:xfrm>
          <a:prstGeom prst="rect">
            <a:avLst/>
          </a:prstGeom>
          <a:noFill/>
          <a:ln/>
        </p:spPr>
        <p:txBody>
          <a:bodyPr wrap="square" lIns="0" tIns="0" rIns="0" bIns="0" rtlCol="0" anchor="t"/>
          <a:lstStyle/>
          <a:p>
            <a:pPr marL="0" indent="0" algn="r">
              <a:lnSpc>
                <a:spcPts val="5250"/>
              </a:lnSpc>
              <a:buNone/>
            </a:pPr>
            <a:r>
              <a:rPr lang="en-US" sz="3000" kern="0" spc="-75" dirty="0">
                <a:solidFill>
                  <a:srgbClr val="002A75"/>
                </a:solidFill>
                <a:latin typeface="Poppins SemiBold" pitchFamily="34" charset="0"/>
                <a:ea typeface="Poppins SemiBold" pitchFamily="34" charset="-122"/>
                <a:cs typeface="Poppins SemiBold" pitchFamily="34" charset="-120"/>
              </a:rPr>
              <a:t>Riesgos biologicos</a:t>
            </a:r>
            <a:endParaRPr lang="en-US" sz="3000" dirty="0"/>
          </a:p>
        </p:txBody>
      </p:sp>
      <p:sp>
        <p:nvSpPr>
          <p:cNvPr id="16" name="Psicosocial"/>
          <p:cNvSpPr/>
          <p:nvPr/>
        </p:nvSpPr>
        <p:spPr>
          <a:xfrm>
            <a:off x="11468100" y="4886325"/>
            <a:ext cx="2943225" cy="266700"/>
          </a:xfrm>
          <a:prstGeom prst="rect">
            <a:avLst/>
          </a:prstGeom>
          <a:noFill/>
          <a:ln/>
        </p:spPr>
        <p:txBody>
          <a:bodyPr wrap="square" lIns="0" tIns="0" rIns="0" bIns="0" rtlCol="0" anchor="t"/>
          <a:lstStyle/>
          <a:p>
            <a:pPr marL="0" indent="0" algn="ctr">
              <a:lnSpc>
                <a:spcPts val="1950"/>
              </a:lnSpc>
              <a:buNone/>
            </a:pPr>
            <a:r>
              <a:rPr lang="en-US" sz="2250" kern="0" spc="-75" dirty="0">
                <a:solidFill>
                  <a:srgbClr val="10185F"/>
                </a:solidFill>
                <a:latin typeface="Poppins SemiBold" pitchFamily="34" charset="0"/>
                <a:ea typeface="Poppins SemiBold" pitchFamily="34" charset="-122"/>
                <a:cs typeface="Poppins SemiBold" pitchFamily="34" charset="-120"/>
              </a:rPr>
              <a:t>Psicosocial</a:t>
            </a:r>
            <a:endParaRPr lang="en-US" sz="2250" dirty="0"/>
          </a:p>
        </p:txBody>
      </p:sp>
      <p:sp>
        <p:nvSpPr>
          <p:cNvPr id="17" name="Fenmenos naturales"/>
          <p:cNvSpPr/>
          <p:nvPr/>
        </p:nvSpPr>
        <p:spPr>
          <a:xfrm>
            <a:off x="11468100" y="8534400"/>
            <a:ext cx="2943225" cy="266700"/>
          </a:xfrm>
          <a:prstGeom prst="rect">
            <a:avLst/>
          </a:prstGeom>
          <a:noFill/>
          <a:ln/>
        </p:spPr>
        <p:txBody>
          <a:bodyPr wrap="square" lIns="0" tIns="0" rIns="0" bIns="0" rtlCol="0" anchor="t"/>
          <a:lstStyle/>
          <a:p>
            <a:pPr marL="0" indent="0" algn="ctr">
              <a:lnSpc>
                <a:spcPts val="1950"/>
              </a:lnSpc>
              <a:buNone/>
            </a:pPr>
            <a:r>
              <a:rPr lang="en-US" sz="2250" kern="0" spc="-75" dirty="0">
                <a:solidFill>
                  <a:srgbClr val="10185F"/>
                </a:solidFill>
                <a:latin typeface="Poppins SemiBold" pitchFamily="34" charset="0"/>
                <a:ea typeface="Poppins SemiBold" pitchFamily="34" charset="-122"/>
                <a:cs typeface="Poppins SemiBold" pitchFamily="34" charset="-120"/>
              </a:rPr>
              <a:t>Fenómenos naturales</a:t>
            </a:r>
            <a:endParaRPr lang="en-US" sz="2250" dirty="0"/>
          </a:p>
        </p:txBody>
      </p:sp>
      <p:sp>
        <p:nvSpPr>
          <p:cNvPr id="18" name="Biomecnica"/>
          <p:cNvSpPr/>
          <p:nvPr/>
        </p:nvSpPr>
        <p:spPr>
          <a:xfrm>
            <a:off x="7381875" y="4886325"/>
            <a:ext cx="2943225" cy="266700"/>
          </a:xfrm>
          <a:prstGeom prst="rect">
            <a:avLst/>
          </a:prstGeom>
          <a:noFill/>
          <a:ln/>
        </p:spPr>
        <p:txBody>
          <a:bodyPr wrap="square" lIns="0" tIns="0" rIns="0" bIns="0" rtlCol="0" anchor="t"/>
          <a:lstStyle/>
          <a:p>
            <a:pPr marL="0" indent="0" algn="ctr">
              <a:lnSpc>
                <a:spcPts val="1950"/>
              </a:lnSpc>
              <a:buNone/>
            </a:pPr>
            <a:r>
              <a:rPr lang="en-US" sz="2250" kern="0" spc="-75" dirty="0">
                <a:solidFill>
                  <a:srgbClr val="10185F"/>
                </a:solidFill>
                <a:latin typeface="Poppins SemiBold" pitchFamily="34" charset="0"/>
                <a:ea typeface="Poppins SemiBold" pitchFamily="34" charset="-122"/>
                <a:cs typeface="Poppins SemiBold" pitchFamily="34" charset="-120"/>
              </a:rPr>
              <a:t>Biomecánica</a:t>
            </a:r>
            <a:endParaRPr lang="en-US" sz="2250" dirty="0"/>
          </a:p>
        </p:txBody>
      </p:sp>
      <p:sp>
        <p:nvSpPr>
          <p:cNvPr id="19" name="Condiciones de seguridad"/>
          <p:cNvSpPr/>
          <p:nvPr/>
        </p:nvSpPr>
        <p:spPr>
          <a:xfrm>
            <a:off x="7381875" y="8534400"/>
            <a:ext cx="2943225" cy="266700"/>
          </a:xfrm>
          <a:prstGeom prst="rect">
            <a:avLst/>
          </a:prstGeom>
          <a:noFill/>
          <a:ln/>
        </p:spPr>
        <p:txBody>
          <a:bodyPr wrap="square" lIns="0" tIns="0" rIns="0" bIns="0" rtlCol="0" anchor="t"/>
          <a:lstStyle/>
          <a:p>
            <a:pPr marL="0" indent="0" algn="ctr">
              <a:lnSpc>
                <a:spcPts val="1950"/>
              </a:lnSpc>
              <a:buNone/>
            </a:pPr>
            <a:r>
              <a:rPr lang="en-US" sz="2250" kern="0" spc="-75" dirty="0">
                <a:solidFill>
                  <a:srgbClr val="10185F"/>
                </a:solidFill>
                <a:latin typeface="Poppins SemiBold" pitchFamily="34" charset="0"/>
                <a:ea typeface="Poppins SemiBold" pitchFamily="34" charset="-122"/>
                <a:cs typeface="Poppins SemiBold" pitchFamily="34" charset="-120"/>
              </a:rPr>
              <a:t>Condiciones de seguridad</a:t>
            </a:r>
            <a:endParaRPr lang="en-US" sz="2250" dirty="0"/>
          </a:p>
        </p:txBody>
      </p:sp>
      <p:sp>
        <p:nvSpPr>
          <p:cNvPr id="20" name="BiolgicosVirus"/>
          <p:cNvSpPr/>
          <p:nvPr/>
        </p:nvSpPr>
        <p:spPr>
          <a:xfrm>
            <a:off x="3276600" y="4733925"/>
            <a:ext cx="2943225" cy="552450"/>
          </a:xfrm>
          <a:prstGeom prst="rect">
            <a:avLst/>
          </a:prstGeom>
          <a:noFill/>
          <a:ln/>
        </p:spPr>
        <p:txBody>
          <a:bodyPr wrap="square" lIns="0" tIns="0" rIns="0" bIns="0" rtlCol="0" anchor="t"/>
          <a:lstStyle/>
          <a:p>
            <a:pPr marL="0" indent="0" algn="ctr">
              <a:lnSpc>
                <a:spcPts val="2475"/>
              </a:lnSpc>
              <a:buNone/>
            </a:pPr>
            <a:r>
              <a:rPr lang="en-US" sz="2250" kern="0" spc="-75" dirty="0">
                <a:solidFill>
                  <a:srgbClr val="10185F"/>
                </a:solidFill>
                <a:latin typeface="Poppins SemiBold" pitchFamily="34" charset="0"/>
                <a:ea typeface="Poppins SemiBold" pitchFamily="34" charset="-122"/>
                <a:cs typeface="Poppins SemiBold" pitchFamily="34" charset="-120"/>
              </a:rPr>
              <a:t>Biológicos</a:t>
            </a:r>
            <a:br/>
            <a:r>
              <a:rPr lang="en-US" sz="2250" kern="0" spc="-75" dirty="0">
                <a:solidFill>
                  <a:srgbClr val="10185F"/>
                </a:solidFill>
                <a:latin typeface="Poppins Light" pitchFamily="34" charset="0"/>
                <a:ea typeface="Poppins Light" pitchFamily="34" charset="-122"/>
                <a:cs typeface="Poppins Light" pitchFamily="34" charset="-120"/>
              </a:rPr>
              <a:t>(Virus)</a:t>
            </a:r>
            <a:endParaRPr lang="en-US" sz="2250" dirty="0"/>
          </a:p>
        </p:txBody>
      </p:sp>
      <p:sp>
        <p:nvSpPr>
          <p:cNvPr id="21" name="FsicosIluminacin"/>
          <p:cNvSpPr/>
          <p:nvPr/>
        </p:nvSpPr>
        <p:spPr>
          <a:xfrm>
            <a:off x="3276600" y="8382000"/>
            <a:ext cx="2943225" cy="552450"/>
          </a:xfrm>
          <a:prstGeom prst="rect">
            <a:avLst/>
          </a:prstGeom>
          <a:noFill/>
          <a:ln/>
        </p:spPr>
        <p:txBody>
          <a:bodyPr wrap="square" lIns="0" tIns="0" rIns="0" bIns="0" rtlCol="0" anchor="t"/>
          <a:lstStyle/>
          <a:p>
            <a:pPr marL="0" indent="0" algn="ctr">
              <a:lnSpc>
                <a:spcPts val="2475"/>
              </a:lnSpc>
              <a:buNone/>
            </a:pPr>
            <a:r>
              <a:rPr lang="en-US" sz="2250" kern="0" spc="-75" dirty="0">
                <a:solidFill>
                  <a:srgbClr val="10185F"/>
                </a:solidFill>
                <a:latin typeface="Poppins SemiBold" pitchFamily="34" charset="0"/>
                <a:ea typeface="Poppins SemiBold" pitchFamily="34" charset="-122"/>
                <a:cs typeface="Poppins SemiBold" pitchFamily="34" charset="-120"/>
              </a:rPr>
              <a:t>Físicos</a:t>
            </a:r>
            <a:br/>
            <a:r>
              <a:rPr lang="en-US" sz="2250" kern="0" spc="-75" dirty="0">
                <a:solidFill>
                  <a:srgbClr val="10185F"/>
                </a:solidFill>
                <a:latin typeface="Poppins Light" pitchFamily="34" charset="0"/>
                <a:ea typeface="Poppins Light" pitchFamily="34" charset="-122"/>
                <a:cs typeface="Poppins Light" pitchFamily="34" charset="-120"/>
              </a:rPr>
              <a:t>(Iluminación)</a:t>
            </a:r>
            <a:endParaRPr lang="en-US" sz="225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anim calcmode="lin" valueType="num">
                                      <p:cBhvr>
                                        <p:cTn id="13" dur="750" fill="hold"/>
                                        <p:tgtEl>
                                          <p:spTgt spid="4"/>
                                        </p:tgtEl>
                                        <p:attrNameLst>
                                          <p:attrName>ppt_x</p:attrName>
                                        </p:attrNameLst>
                                      </p:cBhvr>
                                      <p:tavLst>
                                        <p:tav tm="0">
                                          <p:val>
                                            <p:strVal val="#ppt_x"/>
                                          </p:val>
                                        </p:tav>
                                        <p:tav tm="100000">
                                          <p:val>
                                            <p:strVal val="#ppt_x"/>
                                          </p:val>
                                        </p:tav>
                                      </p:tavLst>
                                    </p:anim>
                                    <p:anim calcmode="lin" valueType="num">
                                      <p:cBhvr>
                                        <p:cTn id="14" dur="7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anim calcmode="lin" valueType="num">
                                      <p:cBhvr>
                                        <p:cTn id="18" dur="750" fill="hold"/>
                                        <p:tgtEl>
                                          <p:spTgt spid="5"/>
                                        </p:tgtEl>
                                        <p:attrNameLst>
                                          <p:attrName>ppt_x</p:attrName>
                                        </p:attrNameLst>
                                      </p:cBhvr>
                                      <p:tavLst>
                                        <p:tav tm="0">
                                          <p:val>
                                            <p:strVal val="#ppt_x"/>
                                          </p:val>
                                        </p:tav>
                                        <p:tav tm="100000">
                                          <p:val>
                                            <p:strVal val="#ppt_x"/>
                                          </p:val>
                                        </p:tav>
                                      </p:tavLst>
                                    </p:anim>
                                    <p:anim calcmode="lin" valueType="num">
                                      <p:cBhvr>
                                        <p:cTn id="19" dur="75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750"/>
                                        <p:tgtEl>
                                          <p:spTgt spid="6"/>
                                        </p:tgtEl>
                                      </p:cBhvr>
                                    </p:animEffect>
                                    <p:anim calcmode="lin" valueType="num">
                                      <p:cBhvr>
                                        <p:cTn id="23" dur="750" fill="hold"/>
                                        <p:tgtEl>
                                          <p:spTgt spid="6"/>
                                        </p:tgtEl>
                                        <p:attrNameLst>
                                          <p:attrName>ppt_x</p:attrName>
                                        </p:attrNameLst>
                                      </p:cBhvr>
                                      <p:tavLst>
                                        <p:tav tm="0">
                                          <p:val>
                                            <p:strVal val="#ppt_x"/>
                                          </p:val>
                                        </p:tav>
                                        <p:tav tm="100000">
                                          <p:val>
                                            <p:strVal val="#ppt_x"/>
                                          </p:val>
                                        </p:tav>
                                      </p:tavLst>
                                    </p:anim>
                                    <p:anim calcmode="lin" valueType="num">
                                      <p:cBhvr>
                                        <p:cTn id="24" dur="75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50"/>
                                        <p:tgtEl>
                                          <p:spTgt spid="7"/>
                                        </p:tgtEl>
                                      </p:cBhvr>
                                    </p:animEffect>
                                    <p:anim calcmode="lin" valueType="num">
                                      <p:cBhvr>
                                        <p:cTn id="28" dur="750" fill="hold"/>
                                        <p:tgtEl>
                                          <p:spTgt spid="7"/>
                                        </p:tgtEl>
                                        <p:attrNameLst>
                                          <p:attrName>ppt_x</p:attrName>
                                        </p:attrNameLst>
                                      </p:cBhvr>
                                      <p:tavLst>
                                        <p:tav tm="0">
                                          <p:val>
                                            <p:strVal val="#ppt_x"/>
                                          </p:val>
                                        </p:tav>
                                        <p:tav tm="100000">
                                          <p:val>
                                            <p:strVal val="#ppt_x"/>
                                          </p:val>
                                        </p:tav>
                                      </p:tavLst>
                                    </p:anim>
                                    <p:anim calcmode="lin" valueType="num">
                                      <p:cBhvr>
                                        <p:cTn id="29" dur="75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750"/>
                                        <p:tgtEl>
                                          <p:spTgt spid="8"/>
                                        </p:tgtEl>
                                      </p:cBhvr>
                                    </p:animEffect>
                                    <p:anim calcmode="lin" valueType="num">
                                      <p:cBhvr>
                                        <p:cTn id="33" dur="750" fill="hold"/>
                                        <p:tgtEl>
                                          <p:spTgt spid="8"/>
                                        </p:tgtEl>
                                        <p:attrNameLst>
                                          <p:attrName>ppt_x</p:attrName>
                                        </p:attrNameLst>
                                      </p:cBhvr>
                                      <p:tavLst>
                                        <p:tav tm="0">
                                          <p:val>
                                            <p:strVal val="#ppt_x"/>
                                          </p:val>
                                        </p:tav>
                                        <p:tav tm="100000">
                                          <p:val>
                                            <p:strVal val="#ppt_x"/>
                                          </p:val>
                                        </p:tav>
                                      </p:tavLst>
                                    </p:anim>
                                    <p:anim calcmode="lin" valueType="num">
                                      <p:cBhvr>
                                        <p:cTn id="34" dur="75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750"/>
                                        <p:tgtEl>
                                          <p:spTgt spid="9"/>
                                        </p:tgtEl>
                                      </p:cBhvr>
                                    </p:animEffect>
                                    <p:anim calcmode="lin" valueType="num">
                                      <p:cBhvr>
                                        <p:cTn id="38" dur="750" fill="hold"/>
                                        <p:tgtEl>
                                          <p:spTgt spid="9"/>
                                        </p:tgtEl>
                                        <p:attrNameLst>
                                          <p:attrName>ppt_x</p:attrName>
                                        </p:attrNameLst>
                                      </p:cBhvr>
                                      <p:tavLst>
                                        <p:tav tm="0">
                                          <p:val>
                                            <p:strVal val="#ppt_x"/>
                                          </p:val>
                                        </p:tav>
                                        <p:tav tm="100000">
                                          <p:val>
                                            <p:strVal val="#ppt_x"/>
                                          </p:val>
                                        </p:tav>
                                      </p:tavLst>
                                    </p:anim>
                                    <p:anim calcmode="lin" valueType="num">
                                      <p:cBhvr>
                                        <p:cTn id="39" dur="75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750"/>
                                        <p:tgtEl>
                                          <p:spTgt spid="10"/>
                                        </p:tgtEl>
                                      </p:cBhvr>
                                    </p:animEffect>
                                    <p:anim calcmode="lin" valueType="num">
                                      <p:cBhvr>
                                        <p:cTn id="43" dur="750" fill="hold"/>
                                        <p:tgtEl>
                                          <p:spTgt spid="10"/>
                                        </p:tgtEl>
                                        <p:attrNameLst>
                                          <p:attrName>ppt_x</p:attrName>
                                        </p:attrNameLst>
                                      </p:cBhvr>
                                      <p:tavLst>
                                        <p:tav tm="0">
                                          <p:val>
                                            <p:strVal val="#ppt_x"/>
                                          </p:val>
                                        </p:tav>
                                        <p:tav tm="100000">
                                          <p:val>
                                            <p:strVal val="#ppt_x"/>
                                          </p:val>
                                        </p:tav>
                                      </p:tavLst>
                                    </p:anim>
                                    <p:anim calcmode="lin" valueType="num">
                                      <p:cBhvr>
                                        <p:cTn id="44" dur="75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750"/>
                                        <p:tgtEl>
                                          <p:spTgt spid="11"/>
                                        </p:tgtEl>
                                      </p:cBhvr>
                                    </p:animEffect>
                                    <p:anim calcmode="lin" valueType="num">
                                      <p:cBhvr>
                                        <p:cTn id="48" dur="750" fill="hold"/>
                                        <p:tgtEl>
                                          <p:spTgt spid="11"/>
                                        </p:tgtEl>
                                        <p:attrNameLst>
                                          <p:attrName>ppt_x</p:attrName>
                                        </p:attrNameLst>
                                      </p:cBhvr>
                                      <p:tavLst>
                                        <p:tav tm="0">
                                          <p:val>
                                            <p:strVal val="#ppt_x"/>
                                          </p:val>
                                        </p:tav>
                                        <p:tav tm="100000">
                                          <p:val>
                                            <p:strVal val="#ppt_x"/>
                                          </p:val>
                                        </p:tav>
                                      </p:tavLst>
                                    </p:anim>
                                    <p:anim calcmode="lin" valueType="num">
                                      <p:cBhvr>
                                        <p:cTn id="49" dur="75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750"/>
                                        <p:tgtEl>
                                          <p:spTgt spid="12"/>
                                        </p:tgtEl>
                                      </p:cBhvr>
                                    </p:animEffect>
                                    <p:anim calcmode="lin" valueType="num">
                                      <p:cBhvr>
                                        <p:cTn id="53" dur="750" fill="hold"/>
                                        <p:tgtEl>
                                          <p:spTgt spid="12"/>
                                        </p:tgtEl>
                                        <p:attrNameLst>
                                          <p:attrName>ppt_x</p:attrName>
                                        </p:attrNameLst>
                                      </p:cBhvr>
                                      <p:tavLst>
                                        <p:tav tm="0">
                                          <p:val>
                                            <p:strVal val="#ppt_x"/>
                                          </p:val>
                                        </p:tav>
                                        <p:tav tm="100000">
                                          <p:val>
                                            <p:strVal val="#ppt_x"/>
                                          </p:val>
                                        </p:tav>
                                      </p:tavLst>
                                    </p:anim>
                                    <p:anim calcmode="lin" valueType="num">
                                      <p:cBhvr>
                                        <p:cTn id="54" dur="75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750"/>
                                        <p:tgtEl>
                                          <p:spTgt spid="13"/>
                                        </p:tgtEl>
                                      </p:cBhvr>
                                    </p:animEffect>
                                    <p:anim calcmode="lin" valueType="num">
                                      <p:cBhvr>
                                        <p:cTn id="58" dur="750" fill="hold"/>
                                        <p:tgtEl>
                                          <p:spTgt spid="13"/>
                                        </p:tgtEl>
                                        <p:attrNameLst>
                                          <p:attrName>ppt_x</p:attrName>
                                        </p:attrNameLst>
                                      </p:cBhvr>
                                      <p:tavLst>
                                        <p:tav tm="0">
                                          <p:val>
                                            <p:strVal val="#ppt_x"/>
                                          </p:val>
                                        </p:tav>
                                        <p:tav tm="100000">
                                          <p:val>
                                            <p:strVal val="#ppt_x"/>
                                          </p:val>
                                        </p:tav>
                                      </p:tavLst>
                                    </p:anim>
                                    <p:anim calcmode="lin" valueType="num">
                                      <p:cBhvr>
                                        <p:cTn id="59" dur="75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750"/>
                                        <p:tgtEl>
                                          <p:spTgt spid="14"/>
                                        </p:tgtEl>
                                      </p:cBhvr>
                                    </p:animEffect>
                                    <p:anim calcmode="lin" valueType="num">
                                      <p:cBhvr>
                                        <p:cTn id="63" dur="750" fill="hold"/>
                                        <p:tgtEl>
                                          <p:spTgt spid="14"/>
                                        </p:tgtEl>
                                        <p:attrNameLst>
                                          <p:attrName>ppt_x</p:attrName>
                                        </p:attrNameLst>
                                      </p:cBhvr>
                                      <p:tavLst>
                                        <p:tav tm="0">
                                          <p:val>
                                            <p:strVal val="#ppt_x"/>
                                          </p:val>
                                        </p:tav>
                                        <p:tav tm="100000">
                                          <p:val>
                                            <p:strVal val="#ppt_x"/>
                                          </p:val>
                                        </p:tav>
                                      </p:tavLst>
                                    </p:anim>
                                    <p:anim calcmode="lin" valueType="num">
                                      <p:cBhvr>
                                        <p:cTn id="64" dur="75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750"/>
                                        <p:tgtEl>
                                          <p:spTgt spid="16"/>
                                        </p:tgtEl>
                                      </p:cBhvr>
                                    </p:animEffect>
                                    <p:anim calcmode="lin" valueType="num">
                                      <p:cBhvr>
                                        <p:cTn id="68" dur="750" fill="hold"/>
                                        <p:tgtEl>
                                          <p:spTgt spid="16"/>
                                        </p:tgtEl>
                                        <p:attrNameLst>
                                          <p:attrName>ppt_x</p:attrName>
                                        </p:attrNameLst>
                                      </p:cBhvr>
                                      <p:tavLst>
                                        <p:tav tm="0">
                                          <p:val>
                                            <p:strVal val="#ppt_x"/>
                                          </p:val>
                                        </p:tav>
                                        <p:tav tm="100000">
                                          <p:val>
                                            <p:strVal val="#ppt_x"/>
                                          </p:val>
                                        </p:tav>
                                      </p:tavLst>
                                    </p:anim>
                                    <p:anim calcmode="lin" valueType="num">
                                      <p:cBhvr>
                                        <p:cTn id="69" dur="75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750"/>
                                        <p:tgtEl>
                                          <p:spTgt spid="17"/>
                                        </p:tgtEl>
                                      </p:cBhvr>
                                    </p:animEffect>
                                    <p:anim calcmode="lin" valueType="num">
                                      <p:cBhvr>
                                        <p:cTn id="73" dur="750" fill="hold"/>
                                        <p:tgtEl>
                                          <p:spTgt spid="17"/>
                                        </p:tgtEl>
                                        <p:attrNameLst>
                                          <p:attrName>ppt_x</p:attrName>
                                        </p:attrNameLst>
                                      </p:cBhvr>
                                      <p:tavLst>
                                        <p:tav tm="0">
                                          <p:val>
                                            <p:strVal val="#ppt_x"/>
                                          </p:val>
                                        </p:tav>
                                        <p:tav tm="100000">
                                          <p:val>
                                            <p:strVal val="#ppt_x"/>
                                          </p:val>
                                        </p:tav>
                                      </p:tavLst>
                                    </p:anim>
                                    <p:anim calcmode="lin" valueType="num">
                                      <p:cBhvr>
                                        <p:cTn id="74" dur="750" fill="hold"/>
                                        <p:tgtEl>
                                          <p:spTgt spid="1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750"/>
                                        <p:tgtEl>
                                          <p:spTgt spid="18"/>
                                        </p:tgtEl>
                                      </p:cBhvr>
                                    </p:animEffect>
                                    <p:anim calcmode="lin" valueType="num">
                                      <p:cBhvr>
                                        <p:cTn id="78" dur="750" fill="hold"/>
                                        <p:tgtEl>
                                          <p:spTgt spid="18"/>
                                        </p:tgtEl>
                                        <p:attrNameLst>
                                          <p:attrName>ppt_x</p:attrName>
                                        </p:attrNameLst>
                                      </p:cBhvr>
                                      <p:tavLst>
                                        <p:tav tm="0">
                                          <p:val>
                                            <p:strVal val="#ppt_x"/>
                                          </p:val>
                                        </p:tav>
                                        <p:tav tm="100000">
                                          <p:val>
                                            <p:strVal val="#ppt_x"/>
                                          </p:val>
                                        </p:tav>
                                      </p:tavLst>
                                    </p:anim>
                                    <p:anim calcmode="lin" valueType="num">
                                      <p:cBhvr>
                                        <p:cTn id="79" dur="750" fill="hold"/>
                                        <p:tgtEl>
                                          <p:spTgt spid="1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750"/>
                                        <p:tgtEl>
                                          <p:spTgt spid="19"/>
                                        </p:tgtEl>
                                      </p:cBhvr>
                                    </p:animEffect>
                                    <p:anim calcmode="lin" valueType="num">
                                      <p:cBhvr>
                                        <p:cTn id="83" dur="750" fill="hold"/>
                                        <p:tgtEl>
                                          <p:spTgt spid="19"/>
                                        </p:tgtEl>
                                        <p:attrNameLst>
                                          <p:attrName>ppt_x</p:attrName>
                                        </p:attrNameLst>
                                      </p:cBhvr>
                                      <p:tavLst>
                                        <p:tav tm="0">
                                          <p:val>
                                            <p:strVal val="#ppt_x"/>
                                          </p:val>
                                        </p:tav>
                                        <p:tav tm="100000">
                                          <p:val>
                                            <p:strVal val="#ppt_x"/>
                                          </p:val>
                                        </p:tav>
                                      </p:tavLst>
                                    </p:anim>
                                    <p:anim calcmode="lin" valueType="num">
                                      <p:cBhvr>
                                        <p:cTn id="84" dur="750" fill="hold"/>
                                        <p:tgtEl>
                                          <p:spTgt spid="1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750"/>
                                        <p:tgtEl>
                                          <p:spTgt spid="20"/>
                                        </p:tgtEl>
                                      </p:cBhvr>
                                    </p:animEffect>
                                    <p:anim calcmode="lin" valueType="num">
                                      <p:cBhvr>
                                        <p:cTn id="88" dur="750" fill="hold"/>
                                        <p:tgtEl>
                                          <p:spTgt spid="20"/>
                                        </p:tgtEl>
                                        <p:attrNameLst>
                                          <p:attrName>ppt_x</p:attrName>
                                        </p:attrNameLst>
                                      </p:cBhvr>
                                      <p:tavLst>
                                        <p:tav tm="0">
                                          <p:val>
                                            <p:strVal val="#ppt_x"/>
                                          </p:val>
                                        </p:tav>
                                        <p:tav tm="100000">
                                          <p:val>
                                            <p:strVal val="#ppt_x"/>
                                          </p:val>
                                        </p:tav>
                                      </p:tavLst>
                                    </p:anim>
                                    <p:anim calcmode="lin" valueType="num">
                                      <p:cBhvr>
                                        <p:cTn id="89" dur="750" fill="hold"/>
                                        <p:tgtEl>
                                          <p:spTgt spid="2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750"/>
                                        <p:tgtEl>
                                          <p:spTgt spid="21"/>
                                        </p:tgtEl>
                                      </p:cBhvr>
                                    </p:animEffect>
                                    <p:anim calcmode="lin" valueType="num">
                                      <p:cBhvr>
                                        <p:cTn id="93" dur="750" fill="hold"/>
                                        <p:tgtEl>
                                          <p:spTgt spid="21"/>
                                        </p:tgtEl>
                                        <p:attrNameLst>
                                          <p:attrName>ppt_x</p:attrName>
                                        </p:attrNameLst>
                                      </p:cBhvr>
                                      <p:tavLst>
                                        <p:tav tm="0">
                                          <p:val>
                                            <p:strVal val="#ppt_x"/>
                                          </p:val>
                                        </p:tav>
                                        <p:tav tm="100000">
                                          <p:val>
                                            <p:strVal val="#ppt_x"/>
                                          </p:val>
                                        </p:tav>
                                      </p:tavLst>
                                    </p:anim>
                                    <p:anim calcmode="lin" valueType="num">
                                      <p:cBhvr>
                                        <p:cTn id="94" dur="7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1100" y="485775"/>
            <a:ext cx="3594981" cy="1038226"/>
          </a:xfrm>
          <a:prstGeom prst="rect">
            <a:avLst/>
          </a:prstGeom>
        </p:spPr>
      </p:pic>
      <p:pic>
        <p:nvPicPr>
          <p:cNvPr id="3" name="Rectangle 32" descr="preencoded.png"/>
          <p:cNvPicPr>
            <a:picLocks noChangeAspect="1"/>
          </p:cNvPicPr>
          <p:nvPr/>
        </p:nvPicPr>
        <p:blipFill>
          <a:blip r:embed="rId5"/>
          <a:srcRect/>
          <a:stretch/>
        </p:blipFill>
        <p:spPr>
          <a:xfrm>
            <a:off x="0" y="0"/>
            <a:ext cx="7467600" cy="10287000"/>
          </a:xfrm>
          <a:prstGeom prst="rect">
            <a:avLst/>
          </a:prstGeom>
        </p:spPr>
      </p:pic>
      <p:sp>
        <p:nvSpPr>
          <p:cNvPr id="4" name="Programas de gestin"/>
          <p:cNvSpPr/>
          <p:nvPr/>
        </p:nvSpPr>
        <p:spPr>
          <a:xfrm>
            <a:off x="8829675" y="3943350"/>
            <a:ext cx="5343525" cy="628650"/>
          </a:xfrm>
          <a:prstGeom prst="rect">
            <a:avLst/>
          </a:prstGeom>
          <a:noFill/>
          <a:ln/>
        </p:spPr>
        <p:txBody>
          <a:bodyPr wrap="square" lIns="0" tIns="0" rIns="0" bIns="0" rtlCol="0" anchor="t"/>
          <a:lstStyle/>
          <a:p>
            <a:pPr marL="0" indent="0" algn="l">
              <a:lnSpc>
                <a:spcPts val="3750"/>
              </a:lnSpc>
              <a:buNone/>
            </a:pPr>
            <a:r>
              <a:rPr lang="en-US" sz="3600" kern="0" spc="-150" dirty="0">
                <a:solidFill>
                  <a:srgbClr val="10185F"/>
                </a:solidFill>
                <a:latin typeface="Poppins Medium" pitchFamily="34" charset="0"/>
                <a:ea typeface="Poppins Medium" pitchFamily="34" charset="-122"/>
                <a:cs typeface="Poppins Medium" pitchFamily="34" charset="-120"/>
              </a:rPr>
              <a:t>Programas de gestión</a:t>
            </a:r>
            <a:endParaRPr lang="en-US" sz="3600" dirty="0"/>
          </a:p>
        </p:txBody>
      </p:sp>
      <p:sp>
        <p:nvSpPr>
          <p:cNvPr id="5" name="Un programa de gestin en Seguridad y Salud en el Trabajo SST es una herramienta fundamental para promover y garantizar condiciones laborales seguras y saludables en una organizacin Con el fin de identificar evaluar y controlar los riesgos laborales para p"/>
          <p:cNvSpPr/>
          <p:nvPr/>
        </p:nvSpPr>
        <p:spPr>
          <a:xfrm>
            <a:off x="8829675" y="4572000"/>
            <a:ext cx="6715125" cy="177165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Un programa de gestión en Seguridad y Salud en el Trabajo (SST) es una herramienta fundamental para promover y garantizar condiciones laborales seguras y saludables en una organización. Con el fin de identificar, evaluar y controlar los riesgos laborales para prevenir incidentes, accidentes y enfermedades.</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1100" y="485775"/>
            <a:ext cx="3594981" cy="1038226"/>
          </a:xfrm>
          <a:prstGeom prst="rect">
            <a:avLst/>
          </a:prstGeom>
        </p:spPr>
      </p:pic>
      <p:pic>
        <p:nvPicPr>
          <p:cNvPr id="3" name="image 49" descr="preencoded.png"/>
          <p:cNvPicPr>
            <a:picLocks noChangeAspect="1"/>
          </p:cNvPicPr>
          <p:nvPr/>
        </p:nvPicPr>
        <p:blipFill>
          <a:blip r:embed="rId5"/>
          <a:srcRect/>
          <a:stretch/>
        </p:blipFill>
        <p:spPr>
          <a:xfrm>
            <a:off x="0" y="0"/>
            <a:ext cx="7477125" cy="10287000"/>
          </a:xfrm>
          <a:prstGeom prst="rect">
            <a:avLst/>
          </a:prstGeom>
        </p:spPr>
      </p:pic>
      <p:sp>
        <p:nvSpPr>
          <p:cNvPr id="4" name="Reportes de incidentes Accidentes"/>
          <p:cNvSpPr/>
          <p:nvPr/>
        </p:nvSpPr>
        <p:spPr>
          <a:xfrm>
            <a:off x="8867775" y="2981325"/>
            <a:ext cx="8201025" cy="628650"/>
          </a:xfrm>
          <a:prstGeom prst="rect">
            <a:avLst/>
          </a:prstGeom>
          <a:noFill/>
          <a:ln/>
        </p:spPr>
        <p:txBody>
          <a:bodyPr wrap="square" lIns="0" tIns="0" rIns="0" bIns="0" rtlCol="0" anchor="t"/>
          <a:lstStyle/>
          <a:p>
            <a:pPr marL="0" indent="0" algn="l">
              <a:lnSpc>
                <a:spcPts val="3750"/>
              </a:lnSpc>
              <a:buNone/>
            </a:pPr>
            <a:r>
              <a:rPr lang="en-US" sz="3600" kern="0" spc="-150" dirty="0">
                <a:solidFill>
                  <a:srgbClr val="10185F"/>
                </a:solidFill>
                <a:latin typeface="Poppins Medium" pitchFamily="34" charset="0"/>
                <a:ea typeface="Poppins Medium" pitchFamily="34" charset="-122"/>
                <a:cs typeface="Poppins Medium" pitchFamily="34" charset="-120"/>
              </a:rPr>
              <a:t>Reportes de incidentes /Accidentes</a:t>
            </a:r>
            <a:endParaRPr lang="en-US" sz="3600" dirty="0"/>
          </a:p>
        </p:txBody>
      </p:sp>
      <p:sp>
        <p:nvSpPr>
          <p:cNvPr id="5" name="Inmediatamente informar a la empresa el Accidente o Incidente ita-sacomcoincidentes"/>
          <p:cNvSpPr/>
          <p:nvPr/>
        </p:nvSpPr>
        <p:spPr>
          <a:xfrm>
            <a:off x="8953500" y="4314825"/>
            <a:ext cx="6324600" cy="952500"/>
          </a:xfrm>
          <a:prstGeom prst="rect">
            <a:avLst/>
          </a:prstGeom>
          <a:noFill/>
          <a:ln/>
        </p:spPr>
        <p:txBody>
          <a:bodyPr wrap="square" lIns="0" tIns="0" rIns="0" bIns="0" rtlCol="0" anchor="t"/>
          <a:lstStyle/>
          <a:p>
            <a:pPr marL="0" indent="0" algn="l">
              <a:lnSpc>
                <a:spcPts val="2100"/>
              </a:lnSpc>
              <a:spcAft>
                <a:spcPts val="1200"/>
              </a:spcAft>
              <a:buNone/>
            </a:pPr>
            <a:r>
              <a:rPr lang="en-US" sz="1875" dirty="0">
                <a:solidFill>
                  <a:srgbClr val="6F6F6F"/>
                </a:solidFill>
                <a:latin typeface="Roboto Light" pitchFamily="34" charset="0"/>
                <a:ea typeface="Roboto Light" pitchFamily="34" charset="-122"/>
                <a:cs typeface="Roboto Light" pitchFamily="34" charset="-120"/>
              </a:rPr>
              <a:t>Inmediatamente informar a la empresa el Accidente o Incidente:
ita-sa.com.co/incidentes</a:t>
            </a:r>
            <a:endParaRPr lang="en-US" sz="1875" dirty="0"/>
          </a:p>
        </p:txBody>
      </p:sp>
      <p:sp>
        <p:nvSpPr>
          <p:cNvPr id="6" name="La empresa tiene 48 horas para reportar a la ARL La empresa tiene 15 das para investigar los accidentes de trabajo El NO reporte reporte fuera de tiempo la NO investigacin y el incumplimiento a las correcciones tienen sancin econmica"/>
          <p:cNvSpPr/>
          <p:nvPr/>
        </p:nvSpPr>
        <p:spPr>
          <a:xfrm>
            <a:off x="8867775" y="6296025"/>
            <a:ext cx="6962775" cy="1638300"/>
          </a:xfrm>
          <a:prstGeom prst="rect">
            <a:avLst/>
          </a:prstGeom>
          <a:noFill/>
          <a:ln/>
        </p:spPr>
        <p:txBody>
          <a:bodyPr wrap="square" lIns="0" tIns="0" rIns="0" bIns="0" rtlCol="0" anchor="t"/>
          <a:lstStyle/>
          <a:p>
            <a:pPr marL="0" indent="0" algn="l">
              <a:lnSpc>
                <a:spcPts val="2100"/>
              </a:lnSpc>
              <a:spcAft>
                <a:spcPts val="1200"/>
              </a:spcAft>
              <a:buNone/>
            </a:pPr>
            <a:r>
              <a:rPr lang="en-US" sz="1875" dirty="0">
                <a:solidFill>
                  <a:srgbClr val="6F6F6F"/>
                </a:solidFill>
                <a:latin typeface="Roboto Light" pitchFamily="34" charset="0"/>
                <a:ea typeface="Roboto Light" pitchFamily="34" charset="-122"/>
                <a:cs typeface="Roboto Light" pitchFamily="34" charset="-120"/>
              </a:rPr>
              <a:t>La empresa tiene 48 horas para reportar a la ARL.
La empresa tiene 15 días para investigar los accidentes de trabajo.
El NO reporte, reporte fuera de tiempo, la NO investigación y el incumplimiento a las correcciones tienen sanción económica.</a:t>
            </a:r>
            <a:endParaRPr lang="en-US" sz="1875" dirty="0"/>
          </a:p>
        </p:txBody>
      </p:sp>
      <p:sp>
        <p:nvSpPr>
          <p:cNvPr id="7" name="Todo trabajador debe"/>
          <p:cNvSpPr/>
          <p:nvPr/>
        </p:nvSpPr>
        <p:spPr>
          <a:xfrm>
            <a:off x="9086850" y="3800475"/>
            <a:ext cx="6619875" cy="514350"/>
          </a:xfrm>
          <a:prstGeom prst="rect">
            <a:avLst/>
          </a:prstGeom>
          <a:noFill/>
          <a:ln/>
        </p:spPr>
        <p:txBody>
          <a:bodyPr wrap="square" lIns="0" tIns="0" rIns="0" bIns="0" rtlCol="0" anchor="b"/>
          <a:lstStyle/>
          <a:p>
            <a:pPr marL="0" indent="0" algn="l">
              <a:lnSpc>
                <a:spcPts val="4050"/>
              </a:lnSpc>
              <a:buNone/>
            </a:pPr>
            <a:r>
              <a:rPr lang="en-US" sz="2850" kern="0" spc="-75" dirty="0">
                <a:solidFill>
                  <a:srgbClr val="10185F"/>
                </a:solidFill>
                <a:latin typeface="Poppins Light" pitchFamily="34" charset="0"/>
                <a:ea typeface="Poppins Light" pitchFamily="34" charset="-122"/>
                <a:cs typeface="Poppins Light" pitchFamily="34" charset="-120"/>
              </a:rPr>
              <a:t>Todo trabajador debe:</a:t>
            </a:r>
            <a:endParaRPr lang="en-US" sz="2850" dirty="0"/>
          </a:p>
        </p:txBody>
      </p:sp>
      <p:sp>
        <p:nvSpPr>
          <p:cNvPr id="8" name="La Empresa debe"/>
          <p:cNvSpPr/>
          <p:nvPr/>
        </p:nvSpPr>
        <p:spPr>
          <a:xfrm>
            <a:off x="9020175" y="5591175"/>
            <a:ext cx="6619875" cy="514350"/>
          </a:xfrm>
          <a:prstGeom prst="rect">
            <a:avLst/>
          </a:prstGeom>
          <a:noFill/>
          <a:ln/>
        </p:spPr>
        <p:txBody>
          <a:bodyPr wrap="square" lIns="0" tIns="0" rIns="0" bIns="0" rtlCol="0" anchor="b"/>
          <a:lstStyle/>
          <a:p>
            <a:pPr marL="0" indent="0" algn="l">
              <a:lnSpc>
                <a:spcPts val="4050"/>
              </a:lnSpc>
              <a:buNone/>
            </a:pPr>
            <a:r>
              <a:rPr lang="en-US" sz="2850" kern="0" spc="-75" dirty="0">
                <a:solidFill>
                  <a:srgbClr val="10185F"/>
                </a:solidFill>
                <a:latin typeface="Poppins Light" pitchFamily="34" charset="0"/>
                <a:ea typeface="Poppins Light" pitchFamily="34" charset="-122"/>
                <a:cs typeface="Poppins Light" pitchFamily="34" charset="-120"/>
              </a:rPr>
              <a:t>La Empresa debe:</a:t>
            </a:r>
            <a:endParaRPr lang="en-US" sz="285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pic>
        <p:nvPicPr>
          <p:cNvPr id="2" name="Rectangle 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867650" y="4305300"/>
            <a:ext cx="5181600" cy="4895850"/>
          </a:xfrm>
          <a:prstGeom prst="rect">
            <a:avLst/>
          </a:prstGeom>
        </p:spPr>
      </p:pic>
      <p:pic>
        <p:nvPicPr>
          <p:cNvPr id="3" name="Group 68"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191500" y="838200"/>
            <a:ext cx="3756414" cy="1084848"/>
          </a:xfrm>
          <a:prstGeom prst="rect">
            <a:avLst/>
          </a:prstGeom>
        </p:spPr>
      </p:pic>
      <p:pic>
        <p:nvPicPr>
          <p:cNvPr id="4" name="BdOGgY.tif_1_"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86750" y="4667250"/>
            <a:ext cx="894401" cy="895344"/>
          </a:xfrm>
          <a:prstGeom prst="rect">
            <a:avLst/>
          </a:prstGeom>
        </p:spPr>
      </p:pic>
      <p:pic>
        <p:nvPicPr>
          <p:cNvPr id="5" name="JaHaOq.tif_1_"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544550" y="4667250"/>
            <a:ext cx="847372" cy="942975"/>
          </a:xfrm>
          <a:prstGeom prst="rect">
            <a:avLst/>
          </a:prstGeom>
        </p:spPr>
      </p:pic>
      <p:pic>
        <p:nvPicPr>
          <p:cNvPr id="6" name="Captura de Pantalla 2024-07-05 a la(s) 2.09.06 p. m. 1" descr="preencoded.png"/>
          <p:cNvPicPr>
            <a:picLocks noChangeAspect="1"/>
          </p:cNvPicPr>
          <p:nvPr/>
        </p:nvPicPr>
        <p:blipFill>
          <a:blip r:embed="rId11"/>
          <a:srcRect/>
          <a:stretch/>
        </p:blipFill>
        <p:spPr>
          <a:xfrm>
            <a:off x="0" y="0"/>
            <a:ext cx="7239000" cy="10287000"/>
          </a:xfrm>
          <a:prstGeom prst="rect">
            <a:avLst/>
          </a:prstGeom>
        </p:spPr>
      </p:pic>
      <p:sp>
        <p:nvSpPr>
          <p:cNvPr id="7" name="Quienes somos"/>
          <p:cNvSpPr/>
          <p:nvPr/>
        </p:nvSpPr>
        <p:spPr>
          <a:xfrm>
            <a:off x="8010525" y="2505075"/>
            <a:ext cx="5191125" cy="638175"/>
          </a:xfrm>
          <a:prstGeom prst="rect">
            <a:avLst/>
          </a:prstGeom>
          <a:noFill/>
          <a:ln/>
        </p:spPr>
        <p:txBody>
          <a:bodyPr wrap="square" lIns="0" tIns="0" rIns="0" bIns="0" rtlCol="0" anchor="t"/>
          <a:lstStyle/>
          <a:p>
            <a:pPr marL="0" indent="0" algn="l">
              <a:lnSpc>
                <a:spcPts val="3600"/>
              </a:lnSpc>
              <a:buNone/>
            </a:pPr>
            <a:r>
              <a:rPr lang="en-US" sz="4275" kern="0" spc="-150" dirty="0">
                <a:solidFill>
                  <a:srgbClr val="10185F"/>
                </a:solidFill>
                <a:latin typeface="Poppins Medium" pitchFamily="34" charset="0"/>
                <a:ea typeface="Poppins Medium" pitchFamily="34" charset="-122"/>
                <a:cs typeface="Poppins Medium" pitchFamily="34" charset="-120"/>
              </a:rPr>
              <a:t>¿Quienes somos?</a:t>
            </a:r>
            <a:endParaRPr lang="en-US" sz="4275" dirty="0"/>
          </a:p>
        </p:txBody>
      </p:sp>
      <p:sp>
        <p:nvSpPr>
          <p:cNvPr id="8" name="Misin"/>
          <p:cNvSpPr/>
          <p:nvPr/>
        </p:nvSpPr>
        <p:spPr>
          <a:xfrm>
            <a:off x="8277225" y="5819775"/>
            <a:ext cx="1247775" cy="485775"/>
          </a:xfrm>
          <a:prstGeom prst="rect">
            <a:avLst/>
          </a:prstGeom>
          <a:noFill/>
          <a:ln/>
        </p:spPr>
        <p:txBody>
          <a:bodyPr wrap="square" lIns="0" tIns="0" rIns="0" bIns="0" rtlCol="0" anchor="t"/>
          <a:lstStyle/>
          <a:p>
            <a:pPr marL="0" indent="0" algn="l">
              <a:lnSpc>
                <a:spcPts val="3600"/>
              </a:lnSpc>
              <a:buNone/>
            </a:pPr>
            <a:r>
              <a:rPr lang="en-US" sz="2775" kern="0" spc="-75" dirty="0">
                <a:solidFill>
                  <a:srgbClr val="10185F"/>
                </a:solidFill>
                <a:latin typeface="Poppins Medium" pitchFamily="34" charset="0"/>
                <a:ea typeface="Poppins Medium" pitchFamily="34" charset="-122"/>
                <a:cs typeface="Poppins Medium" pitchFamily="34" charset="-120"/>
              </a:rPr>
              <a:t>Misión</a:t>
            </a:r>
            <a:endParaRPr lang="en-US" sz="2775" dirty="0"/>
          </a:p>
        </p:txBody>
      </p:sp>
      <p:sp>
        <p:nvSpPr>
          <p:cNvPr id="9" name="Visin"/>
          <p:cNvSpPr/>
          <p:nvPr/>
        </p:nvSpPr>
        <p:spPr>
          <a:xfrm>
            <a:off x="13544550" y="5819775"/>
            <a:ext cx="1247775" cy="485775"/>
          </a:xfrm>
          <a:prstGeom prst="rect">
            <a:avLst/>
          </a:prstGeom>
          <a:noFill/>
          <a:ln/>
        </p:spPr>
        <p:txBody>
          <a:bodyPr wrap="square" lIns="0" tIns="0" rIns="0" bIns="0" rtlCol="0" anchor="t"/>
          <a:lstStyle/>
          <a:p>
            <a:pPr marL="0" indent="0" algn="l">
              <a:lnSpc>
                <a:spcPts val="3600"/>
              </a:lnSpc>
              <a:buNone/>
            </a:pPr>
            <a:r>
              <a:rPr lang="en-US" sz="2775" kern="0" spc="-75" dirty="0">
                <a:solidFill>
                  <a:srgbClr val="10185F"/>
                </a:solidFill>
                <a:latin typeface="Poppins Medium" pitchFamily="34" charset="0"/>
                <a:ea typeface="Poppins Medium" pitchFamily="34" charset="-122"/>
                <a:cs typeface="Poppins Medium" pitchFamily="34" charset="-120"/>
              </a:rPr>
              <a:t>Visión</a:t>
            </a:r>
            <a:endParaRPr lang="en-US" sz="2775" dirty="0"/>
          </a:p>
        </p:txBody>
      </p:sp>
      <p:sp>
        <p:nvSpPr>
          <p:cNvPr id="10" name="Somos una GOVTECH internacional con sede principal en Panam y sucursales en Colombia Mxico y Per"/>
          <p:cNvSpPr/>
          <p:nvPr/>
        </p:nvSpPr>
        <p:spPr>
          <a:xfrm>
            <a:off x="8162925" y="3143250"/>
            <a:ext cx="6505575" cy="714375"/>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Somos una GOVTECH internacional con sede principal en Panamá y sucursales en Colombia, México y Perú.</a:t>
            </a:r>
            <a:endParaRPr lang="en-US" sz="1875" dirty="0"/>
          </a:p>
        </p:txBody>
      </p:sp>
      <p:sp>
        <p:nvSpPr>
          <p:cNvPr id="11" name="Es aprovechar el poder de la tecnologa para transformar y empoderar a los gobiernos latinoamericanos para construir sociedades eficientes seguras e innovadoras para todos sus ciudadanos"/>
          <p:cNvSpPr/>
          <p:nvPr/>
        </p:nvSpPr>
        <p:spPr>
          <a:xfrm>
            <a:off x="8277225" y="6324600"/>
            <a:ext cx="4505325" cy="1352550"/>
          </a:xfrm>
          <a:prstGeom prst="rect">
            <a:avLst/>
          </a:prstGeom>
          <a:noFill/>
          <a:ln/>
        </p:spPr>
        <p:txBody>
          <a:bodyPr wrap="square" lIns="0" tIns="0" rIns="0" bIns="0" rtlCol="0" anchor="t"/>
          <a:lstStyle/>
          <a:p>
            <a:pPr marL="0" indent="0" algn="l">
              <a:lnSpc>
                <a:spcPts val="1875"/>
              </a:lnSpc>
              <a:buNone/>
            </a:pPr>
            <a:r>
              <a:rPr lang="en-US" sz="1575" dirty="0">
                <a:solidFill>
                  <a:srgbClr val="6F6F6F"/>
                </a:solidFill>
                <a:latin typeface="Roboto Light" pitchFamily="34" charset="0"/>
                <a:ea typeface="Roboto Light" pitchFamily="34" charset="-122"/>
                <a:cs typeface="Roboto Light" pitchFamily="34" charset="-120"/>
              </a:rPr>
              <a:t>Es aprovechar el poder de la tecnología para transformar y empoderar a los gobiernos latinoamericanos para construir sociedades eficientes, seguras e innovadoras para todos sus ciudadanos.</a:t>
            </a:r>
            <a:endParaRPr lang="en-US" sz="1575" dirty="0"/>
          </a:p>
        </p:txBody>
      </p:sp>
      <p:sp>
        <p:nvSpPr>
          <p:cNvPr id="12" name="Es ser la fuerza impulsora detrs de la transformacin digital en todo el sector pblico de Amrica Latina empoderando a los gobiernos para lograr excelencia y eficiencia y en ltima instancia mejorar las vidas de millones de personas en toda la regin"/>
          <p:cNvSpPr/>
          <p:nvPr/>
        </p:nvSpPr>
        <p:spPr>
          <a:xfrm>
            <a:off x="13544550" y="6324600"/>
            <a:ext cx="3733800" cy="1666875"/>
          </a:xfrm>
          <a:prstGeom prst="rect">
            <a:avLst/>
          </a:prstGeom>
          <a:noFill/>
          <a:ln/>
        </p:spPr>
        <p:txBody>
          <a:bodyPr wrap="square" lIns="0" tIns="0" rIns="0" bIns="0" rtlCol="0" anchor="t"/>
          <a:lstStyle/>
          <a:p>
            <a:pPr marL="0" indent="0" algn="l">
              <a:lnSpc>
                <a:spcPts val="1875"/>
              </a:lnSpc>
              <a:buNone/>
            </a:pPr>
            <a:r>
              <a:rPr lang="en-US" sz="1575" dirty="0">
                <a:solidFill>
                  <a:srgbClr val="6F6F6F"/>
                </a:solidFill>
                <a:latin typeface="Roboto Light" pitchFamily="34" charset="0"/>
                <a:ea typeface="Roboto Light" pitchFamily="34" charset="-122"/>
                <a:cs typeface="Roboto Light" pitchFamily="34" charset="-120"/>
              </a:rPr>
              <a:t>Es ser la fuerza impulsora detrás de la transformación digital en todo el sector público de América Latina, empoderando a los gobiernos para lograr excelencia y eficiencia y, en última instancia, mejorar las vidas de millones de personas en toda la región. </a:t>
            </a:r>
            <a:endParaRPr lang="en-US" sz="15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anim calcmode="lin" valueType="num">
                                      <p:cBhvr>
                                        <p:cTn id="13" dur="750" fill="hold"/>
                                        <p:tgtEl>
                                          <p:spTgt spid="4"/>
                                        </p:tgtEl>
                                        <p:attrNameLst>
                                          <p:attrName>ppt_x</p:attrName>
                                        </p:attrNameLst>
                                      </p:cBhvr>
                                      <p:tavLst>
                                        <p:tav tm="0">
                                          <p:val>
                                            <p:strVal val="#ppt_x"/>
                                          </p:val>
                                        </p:tav>
                                        <p:tav tm="100000">
                                          <p:val>
                                            <p:strVal val="#ppt_x"/>
                                          </p:val>
                                        </p:tav>
                                      </p:tavLst>
                                    </p:anim>
                                    <p:anim calcmode="lin" valueType="num">
                                      <p:cBhvr>
                                        <p:cTn id="14" dur="75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anim calcmode="lin" valueType="num">
                                      <p:cBhvr>
                                        <p:cTn id="18" dur="750" fill="hold"/>
                                        <p:tgtEl>
                                          <p:spTgt spid="5"/>
                                        </p:tgtEl>
                                        <p:attrNameLst>
                                          <p:attrName>ppt_x</p:attrName>
                                        </p:attrNameLst>
                                      </p:cBhvr>
                                      <p:tavLst>
                                        <p:tav tm="0">
                                          <p:val>
                                            <p:strVal val="#ppt_x"/>
                                          </p:val>
                                        </p:tav>
                                        <p:tav tm="100000">
                                          <p:val>
                                            <p:strVal val="#ppt_x"/>
                                          </p:val>
                                        </p:tav>
                                      </p:tavLst>
                                    </p:anim>
                                    <p:anim calcmode="lin" valueType="num">
                                      <p:cBhvr>
                                        <p:cTn id="19" dur="75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anim calcmode="lin" valueType="num">
                                      <p:cBhvr>
                                        <p:cTn id="43" dur="750" fill="hold"/>
                                        <p:tgtEl>
                                          <p:spTgt spid="11"/>
                                        </p:tgtEl>
                                        <p:attrNameLst>
                                          <p:attrName>ppt_x</p:attrName>
                                        </p:attrNameLst>
                                      </p:cBhvr>
                                      <p:tavLst>
                                        <p:tav tm="0">
                                          <p:val>
                                            <p:strVal val="#ppt_x"/>
                                          </p:val>
                                        </p:tav>
                                        <p:tav tm="100000">
                                          <p:val>
                                            <p:strVal val="#ppt_x"/>
                                          </p:val>
                                        </p:tav>
                                      </p:tavLst>
                                    </p:anim>
                                    <p:anim calcmode="lin" valueType="num">
                                      <p:cBhvr>
                                        <p:cTn id="44" dur="75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name="Slide 30">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1100" y="485775"/>
            <a:ext cx="3594981" cy="1038226"/>
          </a:xfrm>
          <a:prstGeom prst="rect">
            <a:avLst/>
          </a:prstGeom>
        </p:spPr>
      </p:pic>
      <p:pic>
        <p:nvPicPr>
          <p:cNvPr id="3" name="image 50" descr="preencoded.png"/>
          <p:cNvPicPr>
            <a:picLocks noChangeAspect="1"/>
          </p:cNvPicPr>
          <p:nvPr/>
        </p:nvPicPr>
        <p:blipFill>
          <a:blip r:embed="rId5"/>
          <a:srcRect/>
          <a:stretch/>
        </p:blipFill>
        <p:spPr>
          <a:xfrm>
            <a:off x="0" y="0"/>
            <a:ext cx="7477125" cy="10287000"/>
          </a:xfrm>
          <a:prstGeom prst="rect">
            <a:avLst/>
          </a:prstGeom>
        </p:spPr>
      </p:pic>
      <p:sp>
        <p:nvSpPr>
          <p:cNvPr id="4" name="COPPAST Comit paritario de seguridad y salud en el trabajo"/>
          <p:cNvSpPr/>
          <p:nvPr/>
        </p:nvSpPr>
        <p:spPr>
          <a:xfrm>
            <a:off x="8867775" y="2762250"/>
            <a:ext cx="8201025" cy="628650"/>
          </a:xfrm>
          <a:prstGeom prst="rect">
            <a:avLst/>
          </a:prstGeom>
          <a:noFill/>
          <a:ln/>
        </p:spPr>
        <p:txBody>
          <a:bodyPr wrap="square" lIns="0" tIns="0" rIns="0" bIns="0" rtlCol="0" anchor="t"/>
          <a:lstStyle/>
          <a:p>
            <a:pPr marL="0" indent="0" algn="l">
              <a:lnSpc>
                <a:spcPts val="3750"/>
              </a:lnSpc>
              <a:buNone/>
            </a:pPr>
            <a:r>
              <a:rPr lang="en-US" sz="3600" kern="0" spc="-150" dirty="0">
                <a:solidFill>
                  <a:srgbClr val="10185F"/>
                </a:solidFill>
                <a:latin typeface="Poppins Medium" pitchFamily="34" charset="0"/>
                <a:ea typeface="Poppins Medium" pitchFamily="34" charset="-122"/>
                <a:cs typeface="Poppins Medium" pitchFamily="34" charset="-120"/>
              </a:rPr>
              <a:t>COPPAST: </a:t>
            </a:r>
            <a:r>
              <a:rPr lang="en-US" sz="3600" kern="0" spc="-150" dirty="0">
                <a:solidFill>
                  <a:srgbClr val="10185F"/>
                </a:solidFill>
                <a:latin typeface="Poppins Light" pitchFamily="34" charset="0"/>
                <a:ea typeface="Poppins Light" pitchFamily="34" charset="-122"/>
                <a:cs typeface="Poppins Light" pitchFamily="34" charset="-120"/>
              </a:rPr>
              <a:t>Comité paritario de seguridad y salud en el trabajo</a:t>
            </a:r>
            <a:endParaRPr lang="en-US" sz="3600" dirty="0"/>
          </a:p>
        </p:txBody>
      </p:sp>
      <p:sp>
        <p:nvSpPr>
          <p:cNvPr id="5" name="Qu es"/>
          <p:cNvSpPr/>
          <p:nvPr/>
        </p:nvSpPr>
        <p:spPr>
          <a:xfrm>
            <a:off x="8867775" y="4200525"/>
            <a:ext cx="6619875" cy="514350"/>
          </a:xfrm>
          <a:prstGeom prst="rect">
            <a:avLst/>
          </a:prstGeom>
          <a:noFill/>
          <a:ln/>
        </p:spPr>
        <p:txBody>
          <a:bodyPr wrap="square" lIns="0" tIns="0" rIns="0" bIns="0" rtlCol="0" anchor="b"/>
          <a:lstStyle/>
          <a:p>
            <a:pPr marL="0" indent="0" algn="l">
              <a:lnSpc>
                <a:spcPts val="4050"/>
              </a:lnSpc>
              <a:buNone/>
            </a:pPr>
            <a:r>
              <a:rPr lang="en-US" sz="2850" kern="0" spc="-75" dirty="0">
                <a:solidFill>
                  <a:srgbClr val="10185F"/>
                </a:solidFill>
                <a:latin typeface="Poppins Light" pitchFamily="34" charset="0"/>
                <a:ea typeface="Poppins Light" pitchFamily="34" charset="-122"/>
                <a:cs typeface="Poppins Light" pitchFamily="34" charset="-120"/>
              </a:rPr>
              <a:t>¿Qué es?</a:t>
            </a:r>
            <a:endParaRPr lang="en-US" sz="2850" dirty="0"/>
          </a:p>
        </p:txBody>
      </p:sp>
      <p:sp>
        <p:nvSpPr>
          <p:cNvPr id="6" name="Para qu"/>
          <p:cNvSpPr/>
          <p:nvPr/>
        </p:nvSpPr>
        <p:spPr>
          <a:xfrm>
            <a:off x="8867775" y="6000750"/>
            <a:ext cx="6619875" cy="514350"/>
          </a:xfrm>
          <a:prstGeom prst="rect">
            <a:avLst/>
          </a:prstGeom>
          <a:noFill/>
          <a:ln/>
        </p:spPr>
        <p:txBody>
          <a:bodyPr wrap="square" lIns="0" tIns="0" rIns="0" bIns="0" rtlCol="0" anchor="b"/>
          <a:lstStyle/>
          <a:p>
            <a:pPr marL="0" indent="0" algn="l">
              <a:lnSpc>
                <a:spcPts val="4050"/>
              </a:lnSpc>
              <a:buNone/>
            </a:pPr>
            <a:r>
              <a:rPr lang="en-US" sz="2850" kern="0" spc="-75" dirty="0">
                <a:solidFill>
                  <a:srgbClr val="10185F"/>
                </a:solidFill>
                <a:latin typeface="Poppins Light" pitchFamily="34" charset="0"/>
                <a:ea typeface="Poppins Light" pitchFamily="34" charset="-122"/>
                <a:cs typeface="Poppins Light" pitchFamily="34" charset="-120"/>
              </a:rPr>
              <a:t>¿Para qué?</a:t>
            </a:r>
            <a:endParaRPr lang="en-US" sz="2850" dirty="0"/>
          </a:p>
        </p:txBody>
      </p:sp>
      <p:sp>
        <p:nvSpPr>
          <p:cNvPr id="7" name="Es un organismo de promocin y vigilancia de las normas y reglamentos de Seguridad y Salud en el Trabajo dentro de la Organizacin"/>
          <p:cNvSpPr/>
          <p:nvPr/>
        </p:nvSpPr>
        <p:spPr>
          <a:xfrm>
            <a:off x="8867775" y="4791075"/>
            <a:ext cx="6715125" cy="885825"/>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Es un organismo de promoción y vigilancia de las normas y reglamentos de Seguridad y Salud en el Trabajo dentro de la Organización.</a:t>
            </a:r>
            <a:endParaRPr lang="en-US" sz="1875" dirty="0"/>
          </a:p>
        </p:txBody>
      </p:sp>
      <p:sp>
        <p:nvSpPr>
          <p:cNvPr id="8" name="Promover y Prevenir Realizar Inspecciones de Seguridad Proponer actividades de Capacitacin Investigacin de Accidentes de Trabajo Coordinacin de Soluciones Vigilancia y Cumplimiento SG-SST"/>
          <p:cNvSpPr/>
          <p:nvPr/>
        </p:nvSpPr>
        <p:spPr>
          <a:xfrm>
            <a:off x="8867775" y="6715125"/>
            <a:ext cx="6715125" cy="177165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Promover y Prevenir
Realizar Inspecciones de Seguridad
Proponer actividades de Capacitación
Investigación de Accidentes de Trabajo
Coordinación de Soluciones
Vigilancia y Cumplimiento SG-SST</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name="Slide 31">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1100" y="485775"/>
            <a:ext cx="3594981" cy="1038226"/>
          </a:xfrm>
          <a:prstGeom prst="rect">
            <a:avLst/>
          </a:prstGeom>
        </p:spPr>
      </p:pic>
      <p:pic>
        <p:nvPicPr>
          <p:cNvPr id="3" name="image 51" descr="preencoded.png"/>
          <p:cNvPicPr>
            <a:picLocks noChangeAspect="1"/>
          </p:cNvPicPr>
          <p:nvPr/>
        </p:nvPicPr>
        <p:blipFill>
          <a:blip r:embed="rId5"/>
          <a:srcRect/>
          <a:stretch/>
        </p:blipFill>
        <p:spPr>
          <a:xfrm>
            <a:off x="0" y="0"/>
            <a:ext cx="7486650" cy="10287000"/>
          </a:xfrm>
          <a:prstGeom prst="rect">
            <a:avLst/>
          </a:prstGeom>
        </p:spPr>
      </p:pic>
      <p:sp>
        <p:nvSpPr>
          <p:cNvPr id="4" name="Comit de convivencia laboral"/>
          <p:cNvSpPr/>
          <p:nvPr/>
        </p:nvSpPr>
        <p:spPr>
          <a:xfrm>
            <a:off x="8867775" y="2486025"/>
            <a:ext cx="8201025" cy="628650"/>
          </a:xfrm>
          <a:prstGeom prst="rect">
            <a:avLst/>
          </a:prstGeom>
          <a:noFill/>
          <a:ln/>
        </p:spPr>
        <p:txBody>
          <a:bodyPr wrap="square" lIns="0" tIns="0" rIns="0" bIns="0" rtlCol="0" anchor="t"/>
          <a:lstStyle/>
          <a:p>
            <a:pPr marL="0" indent="0" algn="l">
              <a:lnSpc>
                <a:spcPts val="3750"/>
              </a:lnSpc>
              <a:buNone/>
            </a:pPr>
            <a:r>
              <a:rPr lang="en-US" sz="3600" kern="0" spc="-150" dirty="0">
                <a:solidFill>
                  <a:srgbClr val="10185F"/>
                </a:solidFill>
                <a:latin typeface="Poppins Medium" pitchFamily="34" charset="0"/>
                <a:ea typeface="Poppins Medium" pitchFamily="34" charset="-122"/>
                <a:cs typeface="Poppins Medium" pitchFamily="34" charset="-120"/>
              </a:rPr>
              <a:t>Comité de convivencia laboral</a:t>
            </a:r>
            <a:endParaRPr lang="en-US" sz="3600" dirty="0"/>
          </a:p>
        </p:txBody>
      </p:sp>
      <p:sp>
        <p:nvSpPr>
          <p:cNvPr id="5" name="Qu es"/>
          <p:cNvSpPr/>
          <p:nvPr/>
        </p:nvSpPr>
        <p:spPr>
          <a:xfrm>
            <a:off x="8867775" y="3429000"/>
            <a:ext cx="6619875" cy="514350"/>
          </a:xfrm>
          <a:prstGeom prst="rect">
            <a:avLst/>
          </a:prstGeom>
          <a:noFill/>
          <a:ln/>
        </p:spPr>
        <p:txBody>
          <a:bodyPr wrap="square" lIns="0" tIns="0" rIns="0" bIns="0" rtlCol="0" anchor="b"/>
          <a:lstStyle/>
          <a:p>
            <a:pPr marL="0" indent="0" algn="l">
              <a:lnSpc>
                <a:spcPts val="4050"/>
              </a:lnSpc>
              <a:buNone/>
            </a:pPr>
            <a:r>
              <a:rPr lang="en-US" sz="2850" kern="0" spc="-75" dirty="0">
                <a:solidFill>
                  <a:srgbClr val="10185F"/>
                </a:solidFill>
                <a:latin typeface="Poppins Light" pitchFamily="34" charset="0"/>
                <a:ea typeface="Poppins Light" pitchFamily="34" charset="-122"/>
                <a:cs typeface="Poppins Light" pitchFamily="34" charset="-120"/>
              </a:rPr>
              <a:t>¿Qué es?</a:t>
            </a:r>
            <a:endParaRPr lang="en-US" sz="2850" dirty="0"/>
          </a:p>
        </p:txBody>
      </p:sp>
      <p:sp>
        <p:nvSpPr>
          <p:cNvPr id="6" name="Para qu"/>
          <p:cNvSpPr/>
          <p:nvPr/>
        </p:nvSpPr>
        <p:spPr>
          <a:xfrm>
            <a:off x="8867775" y="4924425"/>
            <a:ext cx="6619875" cy="514350"/>
          </a:xfrm>
          <a:prstGeom prst="rect">
            <a:avLst/>
          </a:prstGeom>
          <a:noFill/>
          <a:ln/>
        </p:spPr>
        <p:txBody>
          <a:bodyPr wrap="square" lIns="0" tIns="0" rIns="0" bIns="0" rtlCol="0" anchor="b"/>
          <a:lstStyle/>
          <a:p>
            <a:pPr marL="0" indent="0" algn="l">
              <a:lnSpc>
                <a:spcPts val="4050"/>
              </a:lnSpc>
              <a:buNone/>
            </a:pPr>
            <a:r>
              <a:rPr lang="en-US" sz="2850" kern="0" spc="-75" dirty="0">
                <a:solidFill>
                  <a:srgbClr val="10185F"/>
                </a:solidFill>
                <a:latin typeface="Poppins Light" pitchFamily="34" charset="0"/>
                <a:ea typeface="Poppins Light" pitchFamily="34" charset="-122"/>
                <a:cs typeface="Poppins Light" pitchFamily="34" charset="-120"/>
              </a:rPr>
              <a:t>¿Para qué?</a:t>
            </a:r>
            <a:endParaRPr lang="en-US" sz="2850" dirty="0"/>
          </a:p>
        </p:txBody>
      </p:sp>
      <p:sp>
        <p:nvSpPr>
          <p:cNvPr id="7" name="Es una medida preventiva de acoso laboral Res 2646 de 2008 del Ministerio de la Proteccin Social Art 14 numeral 9 17"/>
          <p:cNvSpPr/>
          <p:nvPr/>
        </p:nvSpPr>
        <p:spPr>
          <a:xfrm>
            <a:off x="8867775" y="4019550"/>
            <a:ext cx="6715125" cy="59055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Es una medida preventiva de acoso laboral. Res. 2646 de 2008, del Ministerio de la Protección Social. Art. 14 numeral 9 1.7.</a:t>
            </a:r>
            <a:endParaRPr lang="en-US" sz="1875" dirty="0"/>
          </a:p>
        </p:txBody>
      </p:sp>
      <p:sp>
        <p:nvSpPr>
          <p:cNvPr id="8" name="Recibir y dar trmite a las quejas presentadas referentes a acoso laboral Escuchar a las partes involucradas sobre los hechos que dieron lugar a la queja Adelantar reuniones para crear un espacio de dilogo entre las partes Hacer seguimiento a los compromis"/>
          <p:cNvSpPr/>
          <p:nvPr/>
        </p:nvSpPr>
        <p:spPr>
          <a:xfrm>
            <a:off x="8867775" y="5638800"/>
            <a:ext cx="6076950" cy="3476625"/>
          </a:xfrm>
          <a:prstGeom prst="rect">
            <a:avLst/>
          </a:prstGeom>
          <a:noFill/>
          <a:ln/>
        </p:spPr>
        <p:txBody>
          <a:bodyPr wrap="square" lIns="0" tIns="0" rIns="0" bIns="0" rtlCol="0" anchor="t"/>
          <a:lstStyle/>
          <a:p>
            <a:pPr marL="0" indent="0" algn="l">
              <a:lnSpc>
                <a:spcPts val="2325"/>
              </a:lnSpc>
              <a:spcAft>
                <a:spcPts val="450"/>
              </a:spcAft>
              <a:buNone/>
            </a:pPr>
            <a:r>
              <a:rPr lang="en-US" sz="1875" dirty="0">
                <a:solidFill>
                  <a:srgbClr val="6F6F6F"/>
                </a:solidFill>
                <a:latin typeface="Roboto Light" pitchFamily="34" charset="0"/>
                <a:ea typeface="Roboto Light" pitchFamily="34" charset="-122"/>
                <a:cs typeface="Roboto Light" pitchFamily="34" charset="-120"/>
              </a:rPr>
              <a:t>Recibir y dar trámite a las quejas presentadas referentes a acoso laboral.
Escuchar a las partes involucradas sobre los hechos que dieron lugar a la queja.
Adelantar reuniones para crear un espacio de diálogo entre las partes.
Hacer seguimiento a los compromisos adquiridos por las partes y verificar su cumplimiento.
Presentar a la alta dirección las recomendaciones para el desarrollo efectivo de las medidas preventivas y correctivas de acoso laboral.</a:t>
            </a:r>
            <a:endParaRPr lang="en-US" sz="1875"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name="Slide 32">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801100" y="485775"/>
            <a:ext cx="3594981" cy="1038226"/>
          </a:xfrm>
          <a:prstGeom prst="rect">
            <a:avLst/>
          </a:prstGeom>
        </p:spPr>
      </p:pic>
      <p:pic>
        <p:nvPicPr>
          <p:cNvPr id="3" name="image 52" descr="preencoded.png"/>
          <p:cNvPicPr>
            <a:picLocks noChangeAspect="1"/>
          </p:cNvPicPr>
          <p:nvPr/>
        </p:nvPicPr>
        <p:blipFill>
          <a:blip r:embed="rId5"/>
          <a:srcRect/>
          <a:stretch/>
        </p:blipFill>
        <p:spPr>
          <a:xfrm>
            <a:off x="0" y="0"/>
            <a:ext cx="7467600" cy="10287000"/>
          </a:xfrm>
          <a:prstGeom prst="rect">
            <a:avLst/>
          </a:prstGeom>
        </p:spPr>
      </p:pic>
      <p:sp>
        <p:nvSpPr>
          <p:cNvPr id="4" name="Plan de emergencias"/>
          <p:cNvSpPr/>
          <p:nvPr/>
        </p:nvSpPr>
        <p:spPr>
          <a:xfrm>
            <a:off x="8867775" y="2486025"/>
            <a:ext cx="8201025" cy="628650"/>
          </a:xfrm>
          <a:prstGeom prst="rect">
            <a:avLst/>
          </a:prstGeom>
          <a:noFill/>
          <a:ln/>
        </p:spPr>
        <p:txBody>
          <a:bodyPr wrap="square" lIns="0" tIns="0" rIns="0" bIns="0" rtlCol="0" anchor="t"/>
          <a:lstStyle/>
          <a:p>
            <a:pPr marL="0" indent="0" algn="l">
              <a:lnSpc>
                <a:spcPts val="3750"/>
              </a:lnSpc>
              <a:buNone/>
            </a:pPr>
            <a:r>
              <a:rPr lang="en-US" sz="3600" kern="0" spc="-150" dirty="0">
                <a:solidFill>
                  <a:srgbClr val="10185F"/>
                </a:solidFill>
                <a:latin typeface="Poppins Medium" pitchFamily="34" charset="0"/>
                <a:ea typeface="Poppins Medium" pitchFamily="34" charset="-122"/>
                <a:cs typeface="Poppins Medium" pitchFamily="34" charset="-120"/>
              </a:rPr>
              <a:t>Plan de emergencias</a:t>
            </a:r>
            <a:endParaRPr lang="en-US" sz="3600" dirty="0"/>
          </a:p>
        </p:txBody>
      </p:sp>
      <p:sp>
        <p:nvSpPr>
          <p:cNvPr id="5" name="Brigadas de emergencias"/>
          <p:cNvSpPr/>
          <p:nvPr/>
        </p:nvSpPr>
        <p:spPr>
          <a:xfrm>
            <a:off x="8867775" y="4619625"/>
            <a:ext cx="6619875" cy="514350"/>
          </a:xfrm>
          <a:prstGeom prst="rect">
            <a:avLst/>
          </a:prstGeom>
          <a:noFill/>
          <a:ln/>
        </p:spPr>
        <p:txBody>
          <a:bodyPr wrap="square" lIns="0" tIns="0" rIns="0" bIns="0" rtlCol="0" anchor="b"/>
          <a:lstStyle/>
          <a:p>
            <a:pPr marL="0" indent="0" algn="l">
              <a:lnSpc>
                <a:spcPts val="4050"/>
              </a:lnSpc>
              <a:buNone/>
            </a:pPr>
            <a:r>
              <a:rPr lang="en-US" sz="2850" kern="0" spc="-75" dirty="0">
                <a:solidFill>
                  <a:srgbClr val="10185F"/>
                </a:solidFill>
                <a:latin typeface="Poppins Light" pitchFamily="34" charset="0"/>
                <a:ea typeface="Poppins Light" pitchFamily="34" charset="-122"/>
                <a:cs typeface="Poppins Light" pitchFamily="34" charset="-120"/>
              </a:rPr>
              <a:t>Brigadas de emergencias</a:t>
            </a:r>
            <a:endParaRPr lang="en-US" sz="2850" dirty="0"/>
          </a:p>
        </p:txBody>
      </p:sp>
      <p:sp>
        <p:nvSpPr>
          <p:cNvPr id="6" name="Recursos"/>
          <p:cNvSpPr/>
          <p:nvPr/>
        </p:nvSpPr>
        <p:spPr>
          <a:xfrm>
            <a:off x="8867775" y="7305675"/>
            <a:ext cx="6619875" cy="514350"/>
          </a:xfrm>
          <a:prstGeom prst="rect">
            <a:avLst/>
          </a:prstGeom>
          <a:noFill/>
          <a:ln/>
        </p:spPr>
        <p:txBody>
          <a:bodyPr wrap="square" lIns="0" tIns="0" rIns="0" bIns="0" rtlCol="0" anchor="b"/>
          <a:lstStyle/>
          <a:p>
            <a:pPr marL="0" indent="0" algn="l">
              <a:lnSpc>
                <a:spcPts val="4050"/>
              </a:lnSpc>
              <a:buNone/>
            </a:pPr>
            <a:r>
              <a:rPr lang="en-US" sz="2850" kern="0" spc="-75" dirty="0">
                <a:solidFill>
                  <a:srgbClr val="10185F"/>
                </a:solidFill>
                <a:latin typeface="Poppins Light" pitchFamily="34" charset="0"/>
                <a:ea typeface="Poppins Light" pitchFamily="34" charset="-122"/>
                <a:cs typeface="Poppins Light" pitchFamily="34" charset="-120"/>
              </a:rPr>
              <a:t>Recursos</a:t>
            </a:r>
            <a:endParaRPr lang="en-US" sz="2850" dirty="0"/>
          </a:p>
        </p:txBody>
      </p:sp>
      <p:sp>
        <p:nvSpPr>
          <p:cNvPr id="7" name="Brigadistas Botiqun Extintores"/>
          <p:cNvSpPr/>
          <p:nvPr/>
        </p:nvSpPr>
        <p:spPr>
          <a:xfrm>
            <a:off x="12506325" y="8001000"/>
            <a:ext cx="1685925" cy="1000125"/>
          </a:xfrm>
          <a:prstGeom prst="rect">
            <a:avLst/>
          </a:prstGeom>
          <a:noFill/>
          <a:ln/>
        </p:spPr>
        <p:txBody>
          <a:bodyPr wrap="square" lIns="0" tIns="0" rIns="0" bIns="0" rtlCol="0" anchor="t"/>
          <a:lstStyle/>
          <a:p>
            <a:pPr marL="0" indent="0" algn="l">
              <a:lnSpc>
                <a:spcPts val="2325"/>
              </a:lnSpc>
              <a:spcAft>
                <a:spcPts val="450"/>
              </a:spcAft>
              <a:buNone/>
            </a:pPr>
            <a:r>
              <a:rPr lang="en-US" sz="1875" dirty="0">
                <a:solidFill>
                  <a:srgbClr val="6F6F6F"/>
                </a:solidFill>
                <a:latin typeface="Roboto Light" pitchFamily="34" charset="0"/>
                <a:ea typeface="Roboto Light" pitchFamily="34" charset="-122"/>
                <a:cs typeface="Roboto Light" pitchFamily="34" charset="-120"/>
              </a:rPr>
              <a:t>Brigadistas
Botiquín
Extintores</a:t>
            </a:r>
            <a:endParaRPr lang="en-US" sz="1875" dirty="0"/>
          </a:p>
        </p:txBody>
      </p:sp>
      <p:sp>
        <p:nvSpPr>
          <p:cNvPr id="8" name="Es un instrumento de las acciones de intervencin del riesgo consiste en la planeacin de acciones que deben efectuarse en caso de suceder un evento especifico Conato de incendio Accidentes Ambientales Inundaciones"/>
          <p:cNvSpPr/>
          <p:nvPr/>
        </p:nvSpPr>
        <p:spPr>
          <a:xfrm>
            <a:off x="8867775" y="3095625"/>
            <a:ext cx="7467600" cy="118110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Es un instrumento de las acciones de intervención del riesgo, consiste en la planeación de acciones que deben efectuarse en caso de suceder un evento especifico (Conato de incendio, Accidentes Ambientales, Inundaciones).</a:t>
            </a:r>
            <a:endParaRPr lang="en-US" sz="1875" dirty="0"/>
          </a:p>
        </p:txBody>
      </p:sp>
      <p:sp>
        <p:nvSpPr>
          <p:cNvPr id="9" name="Las brigadas son grupos de personas organizadas y capacitadas para atender emergencias ellos mismos sern responsables de combatirlas de manera preventiva o ante eventualidades de un alto riesgo emergencia siniestro o desastre dentro de la empresa y cuya f"/>
          <p:cNvSpPr/>
          <p:nvPr/>
        </p:nvSpPr>
        <p:spPr>
          <a:xfrm>
            <a:off x="8867775" y="5200650"/>
            <a:ext cx="7467600" cy="1771650"/>
          </a:xfrm>
          <a:prstGeom prst="rect">
            <a:avLst/>
          </a:prstGeom>
          <a:noFill/>
          <a:ln/>
        </p:spPr>
        <p:txBody>
          <a:bodyPr wrap="square" lIns="0" tIns="0" rIns="0" bIns="0" rtlCol="0" anchor="t"/>
          <a:lstStyle/>
          <a:p>
            <a:pPr marL="0" indent="0" algn="l">
              <a:lnSpc>
                <a:spcPts val="2325"/>
              </a:lnSpc>
              <a:spcAft>
                <a:spcPts val="450"/>
              </a:spcAft>
              <a:buNone/>
            </a:pPr>
            <a:r>
              <a:rPr lang="en-US" sz="1875" dirty="0">
                <a:solidFill>
                  <a:srgbClr val="6F6F6F"/>
                </a:solidFill>
                <a:latin typeface="Roboto Light" pitchFamily="34" charset="0"/>
                <a:ea typeface="Roboto Light" pitchFamily="34" charset="-122"/>
                <a:cs typeface="Roboto Light" pitchFamily="34" charset="-120"/>
              </a:rPr>
              <a:t>Las brigadas son grupos de personas organizadas y capacitadas para atender emergencias, ellos mismos serán responsables de combatirlas de manera preventiva o ante eventualidades de un alto riesgo, emergencia, siniestro o desastre, dentro de la empresa, y cuya función esta orientada a salvaguardar a las personas, sus bienes y el entorno de los mismos.</a:t>
            </a:r>
            <a:endParaRPr lang="en-US" sz="1875" dirty="0"/>
          </a:p>
        </p:txBody>
      </p:sp>
      <p:sp>
        <p:nvSpPr>
          <p:cNvPr id="10" name="Rutas de Evacuacin Salidas de Emergencia Planos de Evacuacin"/>
          <p:cNvSpPr/>
          <p:nvPr/>
        </p:nvSpPr>
        <p:spPr>
          <a:xfrm>
            <a:off x="8867775" y="8001000"/>
            <a:ext cx="3009900" cy="1000125"/>
          </a:xfrm>
          <a:prstGeom prst="rect">
            <a:avLst/>
          </a:prstGeom>
          <a:noFill/>
          <a:ln/>
        </p:spPr>
        <p:txBody>
          <a:bodyPr wrap="square" lIns="0" tIns="0" rIns="0" bIns="0" rtlCol="0" anchor="t"/>
          <a:lstStyle/>
          <a:p>
            <a:pPr marL="0" indent="0" algn="l">
              <a:lnSpc>
                <a:spcPts val="2325"/>
              </a:lnSpc>
              <a:spcAft>
                <a:spcPts val="450"/>
              </a:spcAft>
              <a:buNone/>
            </a:pPr>
            <a:r>
              <a:rPr lang="en-US" sz="1875" dirty="0">
                <a:solidFill>
                  <a:srgbClr val="6F6F6F"/>
                </a:solidFill>
                <a:latin typeface="Roboto Light" pitchFamily="34" charset="0"/>
                <a:ea typeface="Roboto Light" pitchFamily="34" charset="-122"/>
                <a:cs typeface="Roboto Light" pitchFamily="34" charset="-120"/>
              </a:rPr>
              <a:t>Rutas de Evacuación
Salidas de Emergencia
Planos de Evacuación</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name="Slide 33">
    <p:bg>
      <p:bgPr>
        <a:solidFill>
          <a:srgbClr val="FFFFFF"/>
        </a:solidFill>
        <a:effectLst/>
      </p:bgPr>
    </p:bg>
    <p:spTree>
      <p:nvGrpSpPr>
        <p:cNvPr id="1" name=""/>
        <p:cNvGrpSpPr/>
        <p:nvPr/>
      </p:nvGrpSpPr>
      <p:grpSpPr>
        <a:xfrm>
          <a:off x="0" y="0"/>
          <a:ext cx="0" cy="0"/>
          <a:chOff x="0" y="0"/>
          <a:chExt cx="0" cy="0"/>
        </a:xfrm>
      </p:grpSpPr>
      <p:pic>
        <p:nvPicPr>
          <p:cNvPr id="2" name="Group 111" descr="preencoded.png"/>
          <p:cNvPicPr>
            <a:picLocks noChangeAspect="1"/>
          </p:cNvPicPr>
          <p:nvPr/>
        </p:nvPicPr>
        <p:blipFill>
          <a:blip r:embed="rId3"/>
          <a:srcRect/>
          <a:stretch/>
        </p:blipFill>
        <p:spPr>
          <a:xfrm>
            <a:off x="0" y="0"/>
            <a:ext cx="18288000" cy="10287000"/>
          </a:xfrm>
          <a:prstGeom prst="rect">
            <a:avLst/>
          </a:prstGeom>
        </p:spPr>
      </p:pic>
      <p:pic>
        <p:nvPicPr>
          <p:cNvPr id="3" name="Group"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38275" y="638175"/>
            <a:ext cx="5440103" cy="1581151"/>
          </a:xfrm>
          <a:prstGeom prst="rect">
            <a:avLst/>
          </a:prstGeom>
        </p:spPr>
      </p:pic>
      <p:pic>
        <p:nvPicPr>
          <p:cNvPr id="4" name="image 3" descr="preencoded.png"/>
          <p:cNvPicPr>
            <a:picLocks noChangeAspect="1"/>
          </p:cNvPicPr>
          <p:nvPr/>
        </p:nvPicPr>
        <p:blipFill>
          <a:blip r:embed="rId6"/>
          <a:srcRect/>
          <a:stretch/>
        </p:blipFill>
        <p:spPr>
          <a:xfrm>
            <a:off x="7258050" y="666750"/>
            <a:ext cx="2638425" cy="1495425"/>
          </a:xfrm>
          <a:prstGeom prst="rect">
            <a:avLst/>
          </a:prstGeom>
        </p:spPr>
      </p:pic>
      <p:pic>
        <p:nvPicPr>
          <p:cNvPr id="5" name="Vector"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724025" y="5438775"/>
            <a:ext cx="1866900" cy="1333500"/>
          </a:xfrm>
          <a:prstGeom prst="rect">
            <a:avLst/>
          </a:prstGeom>
        </p:spPr>
      </p:pic>
      <p:sp>
        <p:nvSpPr>
          <p:cNvPr id="6" name="SGI o 14001"/>
          <p:cNvSpPr/>
          <p:nvPr/>
        </p:nvSpPr>
        <p:spPr>
          <a:xfrm>
            <a:off x="4867275" y="5438775"/>
            <a:ext cx="9515475" cy="1095375"/>
          </a:xfrm>
          <a:prstGeom prst="rect">
            <a:avLst/>
          </a:prstGeom>
          <a:noFill/>
          <a:ln/>
        </p:spPr>
        <p:txBody>
          <a:bodyPr wrap="square" lIns="0" tIns="0" rIns="0" bIns="0" rtlCol="0" anchor="t"/>
          <a:lstStyle/>
          <a:p>
            <a:pPr marL="0" indent="0" algn="l">
              <a:lnSpc>
                <a:spcPts val="5700"/>
              </a:lnSpc>
              <a:buNone/>
            </a:pPr>
            <a:r>
              <a:rPr lang="en-US" sz="10500" kern="0" spc="-225" dirty="0">
                <a:solidFill>
                  <a:srgbClr val="FFFFFF"/>
                </a:solidFill>
                <a:latin typeface="Poppins SemiBold" pitchFamily="34" charset="0"/>
                <a:ea typeface="Poppins SemiBold" pitchFamily="34" charset="-122"/>
                <a:cs typeface="Poppins SemiBold" pitchFamily="34" charset="-120"/>
              </a:rPr>
              <a:t>SGI o 14001</a:t>
            </a:r>
            <a:endParaRPr lang="en-US" sz="10500" dirty="0"/>
          </a:p>
        </p:txBody>
      </p:sp>
      <p:sp>
        <p:nvSpPr>
          <p:cNvPr id="7" name="Sistema de gestin medioambiental"/>
          <p:cNvSpPr/>
          <p:nvPr/>
        </p:nvSpPr>
        <p:spPr>
          <a:xfrm>
            <a:off x="4867275" y="6467475"/>
            <a:ext cx="11468100" cy="1543050"/>
          </a:xfrm>
          <a:prstGeom prst="rect">
            <a:avLst/>
          </a:prstGeom>
          <a:noFill/>
          <a:ln/>
        </p:spPr>
        <p:txBody>
          <a:bodyPr wrap="square" lIns="0" tIns="0" rIns="0" bIns="0" rtlCol="0" anchor="ctr"/>
          <a:lstStyle/>
          <a:p>
            <a:pPr marL="0" indent="0" algn="l">
              <a:lnSpc>
                <a:spcPts val="6450"/>
              </a:lnSpc>
              <a:buNone/>
            </a:pPr>
            <a:r>
              <a:rPr lang="en-US" sz="6000" kern="0" spc="-150" dirty="0">
                <a:solidFill>
                  <a:srgbClr val="FFFFFF"/>
                </a:solidFill>
                <a:latin typeface="Poppins ExtraLight" pitchFamily="34" charset="0"/>
                <a:ea typeface="Poppins ExtraLight" pitchFamily="34" charset="-122"/>
                <a:cs typeface="Poppins ExtraLight" pitchFamily="34" charset="-120"/>
              </a:rPr>
              <a:t>Sistema de gestión medioambiental</a:t>
            </a:r>
            <a:endParaRPr lang="en-US" sz="6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name="Slide 34">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72450" y="466725"/>
            <a:ext cx="3594981" cy="1038226"/>
          </a:xfrm>
          <a:prstGeom prst="rect">
            <a:avLst/>
          </a:prstGeom>
        </p:spPr>
      </p:pic>
      <p:pic>
        <p:nvPicPr>
          <p:cNvPr id="3" name="Rectangle 32" descr="preencoded.png"/>
          <p:cNvPicPr>
            <a:picLocks noChangeAspect="1"/>
          </p:cNvPicPr>
          <p:nvPr/>
        </p:nvPicPr>
        <p:blipFill>
          <a:blip r:embed="rId5"/>
          <a:srcRect/>
          <a:stretch/>
        </p:blipFill>
        <p:spPr>
          <a:xfrm>
            <a:off x="0" y="0"/>
            <a:ext cx="6962775" cy="10287000"/>
          </a:xfrm>
          <a:prstGeom prst="rect">
            <a:avLst/>
          </a:prstGeom>
        </p:spPr>
      </p:pic>
      <p:pic>
        <p:nvPicPr>
          <p:cNvPr id="4" name="Group 79"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2792075" y="4419600"/>
            <a:ext cx="419100" cy="419100"/>
          </a:xfrm>
          <a:prstGeom prst="rect">
            <a:avLst/>
          </a:prstGeom>
        </p:spPr>
      </p:pic>
      <p:pic>
        <p:nvPicPr>
          <p:cNvPr id="5" name="Group 81"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962900" y="4419600"/>
            <a:ext cx="419100" cy="419100"/>
          </a:xfrm>
          <a:prstGeom prst="rect">
            <a:avLst/>
          </a:prstGeom>
        </p:spPr>
      </p:pic>
      <p:pic>
        <p:nvPicPr>
          <p:cNvPr id="6" name="Group 82"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962900" y="6629400"/>
            <a:ext cx="419100" cy="419100"/>
          </a:xfrm>
          <a:prstGeom prst="rect">
            <a:avLst/>
          </a:prstGeom>
        </p:spPr>
      </p:pic>
      <p:pic>
        <p:nvPicPr>
          <p:cNvPr id="7" name="Group 80"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2792075" y="6629400"/>
            <a:ext cx="419100" cy="419100"/>
          </a:xfrm>
          <a:prstGeom prst="rect">
            <a:avLst/>
          </a:prstGeom>
        </p:spPr>
      </p:pic>
      <p:sp>
        <p:nvSpPr>
          <p:cNvPr id="8" name="Aspectos e impactos ambientales"/>
          <p:cNvSpPr/>
          <p:nvPr/>
        </p:nvSpPr>
        <p:spPr>
          <a:xfrm>
            <a:off x="8172450" y="2371725"/>
            <a:ext cx="8201025" cy="628650"/>
          </a:xfrm>
          <a:prstGeom prst="rect">
            <a:avLst/>
          </a:prstGeom>
          <a:noFill/>
          <a:ln/>
        </p:spPr>
        <p:txBody>
          <a:bodyPr wrap="square" lIns="0" tIns="0" rIns="0" bIns="0" rtlCol="0" anchor="t"/>
          <a:lstStyle/>
          <a:p>
            <a:pPr marL="0" indent="0" algn="l">
              <a:lnSpc>
                <a:spcPts val="3750"/>
              </a:lnSpc>
              <a:buNone/>
            </a:pPr>
            <a:r>
              <a:rPr lang="en-US" sz="3600" kern="0" spc="-150" dirty="0">
                <a:solidFill>
                  <a:srgbClr val="10185F"/>
                </a:solidFill>
                <a:latin typeface="Poppins Medium" pitchFamily="34" charset="0"/>
                <a:ea typeface="Poppins Medium" pitchFamily="34" charset="-122"/>
                <a:cs typeface="Poppins Medium" pitchFamily="34" charset="-120"/>
              </a:rPr>
              <a:t>Aspectos e impactos ambientales</a:t>
            </a:r>
            <a:endParaRPr lang="en-US" sz="3600" dirty="0"/>
          </a:p>
        </p:txBody>
      </p:sp>
      <p:sp>
        <p:nvSpPr>
          <p:cNvPr id="9" name="Conceptos"/>
          <p:cNvSpPr/>
          <p:nvPr/>
        </p:nvSpPr>
        <p:spPr>
          <a:xfrm>
            <a:off x="8172450" y="3171825"/>
            <a:ext cx="6619875" cy="514350"/>
          </a:xfrm>
          <a:prstGeom prst="rect">
            <a:avLst/>
          </a:prstGeom>
          <a:noFill/>
          <a:ln/>
        </p:spPr>
        <p:txBody>
          <a:bodyPr wrap="square" lIns="0" tIns="0" rIns="0" bIns="0" rtlCol="0" anchor="b"/>
          <a:lstStyle/>
          <a:p>
            <a:pPr marL="0" indent="0" algn="l">
              <a:lnSpc>
                <a:spcPts val="4050"/>
              </a:lnSpc>
              <a:buNone/>
            </a:pPr>
            <a:r>
              <a:rPr lang="en-US" sz="2850" kern="0" spc="-75" dirty="0">
                <a:solidFill>
                  <a:srgbClr val="10185F"/>
                </a:solidFill>
                <a:latin typeface="Poppins Light" pitchFamily="34" charset="0"/>
                <a:ea typeface="Poppins Light" pitchFamily="34" charset="-122"/>
                <a:cs typeface="Poppins Light" pitchFamily="34" charset="-120"/>
              </a:rPr>
              <a:t>Conceptos</a:t>
            </a:r>
            <a:endParaRPr lang="en-US" sz="2850" dirty="0"/>
          </a:p>
        </p:txBody>
      </p:sp>
      <p:sp>
        <p:nvSpPr>
          <p:cNvPr id="10" name="Medio Ambiente"/>
          <p:cNvSpPr/>
          <p:nvPr/>
        </p:nvSpPr>
        <p:spPr>
          <a:xfrm>
            <a:off x="8639175" y="4371975"/>
            <a:ext cx="3619500" cy="514350"/>
          </a:xfrm>
          <a:prstGeom prst="rect">
            <a:avLst/>
          </a:prstGeom>
          <a:noFill/>
          <a:ln/>
        </p:spPr>
        <p:txBody>
          <a:bodyPr wrap="square" lIns="0" tIns="0" rIns="0" bIns="0" rtlCol="0" anchor="b"/>
          <a:lstStyle/>
          <a:p>
            <a:pPr marL="0" indent="0" algn="l">
              <a:lnSpc>
                <a:spcPts val="4050"/>
              </a:lnSpc>
              <a:buNone/>
            </a:pPr>
            <a:r>
              <a:rPr lang="en-US" sz="2250" kern="0" spc="-75" dirty="0">
                <a:solidFill>
                  <a:srgbClr val="10185F"/>
                </a:solidFill>
                <a:latin typeface="Poppins Medium" pitchFamily="34" charset="0"/>
                <a:ea typeface="Poppins Medium" pitchFamily="34" charset="-122"/>
                <a:cs typeface="Poppins Medium" pitchFamily="34" charset="-120"/>
              </a:rPr>
              <a:t>Medio Ambiente</a:t>
            </a:r>
            <a:endParaRPr lang="en-US" sz="2250" dirty="0"/>
          </a:p>
        </p:txBody>
      </p:sp>
      <p:sp>
        <p:nvSpPr>
          <p:cNvPr id="11" name="Aspecto ambiental"/>
          <p:cNvSpPr/>
          <p:nvPr/>
        </p:nvSpPr>
        <p:spPr>
          <a:xfrm>
            <a:off x="8639175" y="6534150"/>
            <a:ext cx="3619500" cy="514350"/>
          </a:xfrm>
          <a:prstGeom prst="rect">
            <a:avLst/>
          </a:prstGeom>
          <a:noFill/>
          <a:ln/>
        </p:spPr>
        <p:txBody>
          <a:bodyPr wrap="square" lIns="0" tIns="0" rIns="0" bIns="0" rtlCol="0" anchor="b"/>
          <a:lstStyle/>
          <a:p>
            <a:pPr marL="0" indent="0" algn="l">
              <a:lnSpc>
                <a:spcPts val="4050"/>
              </a:lnSpc>
              <a:buNone/>
            </a:pPr>
            <a:r>
              <a:rPr lang="en-US" sz="2250" kern="0" spc="-75" dirty="0">
                <a:solidFill>
                  <a:srgbClr val="10185F"/>
                </a:solidFill>
                <a:latin typeface="Poppins Medium" pitchFamily="34" charset="0"/>
                <a:ea typeface="Poppins Medium" pitchFamily="34" charset="-122"/>
                <a:cs typeface="Poppins Medium" pitchFamily="34" charset="-120"/>
              </a:rPr>
              <a:t>Aspecto ambiental</a:t>
            </a:r>
            <a:endParaRPr lang="en-US" sz="2250" dirty="0"/>
          </a:p>
        </p:txBody>
      </p:sp>
      <p:sp>
        <p:nvSpPr>
          <p:cNvPr id="12" name="Impacto ambiental"/>
          <p:cNvSpPr/>
          <p:nvPr/>
        </p:nvSpPr>
        <p:spPr>
          <a:xfrm>
            <a:off x="13354050" y="4371975"/>
            <a:ext cx="3619500" cy="514350"/>
          </a:xfrm>
          <a:prstGeom prst="rect">
            <a:avLst/>
          </a:prstGeom>
          <a:noFill/>
          <a:ln/>
        </p:spPr>
        <p:txBody>
          <a:bodyPr wrap="square" lIns="0" tIns="0" rIns="0" bIns="0" rtlCol="0" anchor="b"/>
          <a:lstStyle/>
          <a:p>
            <a:pPr marL="0" indent="0" algn="l">
              <a:lnSpc>
                <a:spcPts val="4050"/>
              </a:lnSpc>
              <a:buNone/>
            </a:pPr>
            <a:r>
              <a:rPr lang="en-US" sz="2250" kern="0" spc="-75" dirty="0">
                <a:solidFill>
                  <a:srgbClr val="10185F"/>
                </a:solidFill>
                <a:latin typeface="Poppins Medium" pitchFamily="34" charset="0"/>
                <a:ea typeface="Poppins Medium" pitchFamily="34" charset="-122"/>
                <a:cs typeface="Poppins Medium" pitchFamily="34" charset="-120"/>
              </a:rPr>
              <a:t>Impacto ambiental</a:t>
            </a:r>
            <a:endParaRPr lang="en-US" sz="2250" dirty="0"/>
          </a:p>
        </p:txBody>
      </p:sp>
      <p:sp>
        <p:nvSpPr>
          <p:cNvPr id="13" name="Aspecto A significativo"/>
          <p:cNvSpPr/>
          <p:nvPr/>
        </p:nvSpPr>
        <p:spPr>
          <a:xfrm>
            <a:off x="13354050" y="6534150"/>
            <a:ext cx="3619500" cy="514350"/>
          </a:xfrm>
          <a:prstGeom prst="rect">
            <a:avLst/>
          </a:prstGeom>
          <a:noFill/>
          <a:ln/>
        </p:spPr>
        <p:txBody>
          <a:bodyPr wrap="square" lIns="0" tIns="0" rIns="0" bIns="0" rtlCol="0" anchor="b"/>
          <a:lstStyle/>
          <a:p>
            <a:pPr marL="0" indent="0" algn="l">
              <a:lnSpc>
                <a:spcPts val="4050"/>
              </a:lnSpc>
              <a:buNone/>
            </a:pPr>
            <a:r>
              <a:rPr lang="en-US" sz="2250" kern="0" spc="-75" dirty="0">
                <a:solidFill>
                  <a:srgbClr val="10185F"/>
                </a:solidFill>
                <a:latin typeface="Poppins Medium" pitchFamily="34" charset="0"/>
                <a:ea typeface="Poppins Medium" pitchFamily="34" charset="-122"/>
                <a:cs typeface="Poppins Medium" pitchFamily="34" charset="-120"/>
              </a:rPr>
              <a:t>Aspecto A. significativo</a:t>
            </a:r>
            <a:endParaRPr lang="en-US" sz="2250" dirty="0"/>
          </a:p>
        </p:txBody>
      </p:sp>
      <p:sp>
        <p:nvSpPr>
          <p:cNvPr id="14" name="Entorno en el cual una organizacin opera incluidos el aire el agua el suelo los recursos naturales la flora la fauna los seres humanos y sus interrelaciones"/>
          <p:cNvSpPr/>
          <p:nvPr/>
        </p:nvSpPr>
        <p:spPr>
          <a:xfrm>
            <a:off x="8639175" y="4886325"/>
            <a:ext cx="3762375" cy="1476375"/>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Entorno en el cual una organización opera, incluidos el aire, el agua, el suelo, los recursos naturales, la flora, la fauna, los seres humanos y sus interrelaciones</a:t>
            </a:r>
            <a:endParaRPr lang="en-US" sz="1875" dirty="0"/>
          </a:p>
        </p:txBody>
      </p:sp>
      <p:sp>
        <p:nvSpPr>
          <p:cNvPr id="15" name="Elemento de las actividades productos o servicios de la organizacin que puede interactuar con el medio ambiente"/>
          <p:cNvSpPr/>
          <p:nvPr/>
        </p:nvSpPr>
        <p:spPr>
          <a:xfrm>
            <a:off x="8639175" y="7048500"/>
            <a:ext cx="3762375" cy="118110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Elemento de las actividades, productos o servicios de la organización que puede interactuar con el medio ambiente</a:t>
            </a:r>
            <a:endParaRPr lang="en-US" sz="1875" dirty="0"/>
          </a:p>
        </p:txBody>
      </p:sp>
      <p:sp>
        <p:nvSpPr>
          <p:cNvPr id="16" name="Cualquier cambio en el ambiente sea adverso o benfico como resultado total o parcial de los Aspectos Ambientales de una organizacin"/>
          <p:cNvSpPr/>
          <p:nvPr/>
        </p:nvSpPr>
        <p:spPr>
          <a:xfrm>
            <a:off x="13354050" y="4886325"/>
            <a:ext cx="4095750" cy="1181100"/>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Cualquier cambio en el ambiente, sea adverso o benéfico, como resultado total o parcial de los Aspectos Ambientales de una organización</a:t>
            </a:r>
            <a:endParaRPr lang="en-US" sz="1875" dirty="0"/>
          </a:p>
        </p:txBody>
      </p:sp>
      <p:sp>
        <p:nvSpPr>
          <p:cNvPr id="17" name="Que se encuentra en un nivel que requiere intervencin o emprendimiento de acciones por parte de la Organizacin para eliminarlo reducirlo o controlarlo"/>
          <p:cNvSpPr/>
          <p:nvPr/>
        </p:nvSpPr>
        <p:spPr>
          <a:xfrm>
            <a:off x="13354050" y="7048500"/>
            <a:ext cx="3895725" cy="1476375"/>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Que se encuentra en un nivel que requiere intervención o emprendimiento de acciones por parte de la Organización para eliminarlo, reducirlo o controlarlo.</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anim calcmode="lin" valueType="num">
                                      <p:cBhvr>
                                        <p:cTn id="43" dur="750" fill="hold"/>
                                        <p:tgtEl>
                                          <p:spTgt spid="11"/>
                                        </p:tgtEl>
                                        <p:attrNameLst>
                                          <p:attrName>ppt_x</p:attrName>
                                        </p:attrNameLst>
                                      </p:cBhvr>
                                      <p:tavLst>
                                        <p:tav tm="0">
                                          <p:val>
                                            <p:strVal val="#ppt_x"/>
                                          </p:val>
                                        </p:tav>
                                        <p:tav tm="100000">
                                          <p:val>
                                            <p:strVal val="#ppt_x"/>
                                          </p:val>
                                        </p:tav>
                                      </p:tavLst>
                                    </p:anim>
                                    <p:anim calcmode="lin" valueType="num">
                                      <p:cBhvr>
                                        <p:cTn id="44" dur="75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anim calcmode="lin" valueType="num">
                                      <p:cBhvr>
                                        <p:cTn id="53" dur="750" fill="hold"/>
                                        <p:tgtEl>
                                          <p:spTgt spid="13"/>
                                        </p:tgtEl>
                                        <p:attrNameLst>
                                          <p:attrName>ppt_x</p:attrName>
                                        </p:attrNameLst>
                                      </p:cBhvr>
                                      <p:tavLst>
                                        <p:tav tm="0">
                                          <p:val>
                                            <p:strVal val="#ppt_x"/>
                                          </p:val>
                                        </p:tav>
                                        <p:tav tm="100000">
                                          <p:val>
                                            <p:strVal val="#ppt_x"/>
                                          </p:val>
                                        </p:tav>
                                      </p:tavLst>
                                    </p:anim>
                                    <p:anim calcmode="lin" valueType="num">
                                      <p:cBhvr>
                                        <p:cTn id="54" dur="75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750"/>
                                        <p:tgtEl>
                                          <p:spTgt spid="14"/>
                                        </p:tgtEl>
                                      </p:cBhvr>
                                    </p:animEffect>
                                    <p:anim calcmode="lin" valueType="num">
                                      <p:cBhvr>
                                        <p:cTn id="58" dur="750" fill="hold"/>
                                        <p:tgtEl>
                                          <p:spTgt spid="14"/>
                                        </p:tgtEl>
                                        <p:attrNameLst>
                                          <p:attrName>ppt_x</p:attrName>
                                        </p:attrNameLst>
                                      </p:cBhvr>
                                      <p:tavLst>
                                        <p:tav tm="0">
                                          <p:val>
                                            <p:strVal val="#ppt_x"/>
                                          </p:val>
                                        </p:tav>
                                        <p:tav tm="100000">
                                          <p:val>
                                            <p:strVal val="#ppt_x"/>
                                          </p:val>
                                        </p:tav>
                                      </p:tavLst>
                                    </p:anim>
                                    <p:anim calcmode="lin" valueType="num">
                                      <p:cBhvr>
                                        <p:cTn id="59" dur="75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750"/>
                                        <p:tgtEl>
                                          <p:spTgt spid="15"/>
                                        </p:tgtEl>
                                      </p:cBhvr>
                                    </p:animEffect>
                                    <p:anim calcmode="lin" valueType="num">
                                      <p:cBhvr>
                                        <p:cTn id="63" dur="750" fill="hold"/>
                                        <p:tgtEl>
                                          <p:spTgt spid="15"/>
                                        </p:tgtEl>
                                        <p:attrNameLst>
                                          <p:attrName>ppt_x</p:attrName>
                                        </p:attrNameLst>
                                      </p:cBhvr>
                                      <p:tavLst>
                                        <p:tav tm="0">
                                          <p:val>
                                            <p:strVal val="#ppt_x"/>
                                          </p:val>
                                        </p:tav>
                                        <p:tav tm="100000">
                                          <p:val>
                                            <p:strVal val="#ppt_x"/>
                                          </p:val>
                                        </p:tav>
                                      </p:tavLst>
                                    </p:anim>
                                    <p:anim calcmode="lin" valueType="num">
                                      <p:cBhvr>
                                        <p:cTn id="64" dur="75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750"/>
                                        <p:tgtEl>
                                          <p:spTgt spid="16"/>
                                        </p:tgtEl>
                                      </p:cBhvr>
                                    </p:animEffect>
                                    <p:anim calcmode="lin" valueType="num">
                                      <p:cBhvr>
                                        <p:cTn id="68" dur="750" fill="hold"/>
                                        <p:tgtEl>
                                          <p:spTgt spid="16"/>
                                        </p:tgtEl>
                                        <p:attrNameLst>
                                          <p:attrName>ppt_x</p:attrName>
                                        </p:attrNameLst>
                                      </p:cBhvr>
                                      <p:tavLst>
                                        <p:tav tm="0">
                                          <p:val>
                                            <p:strVal val="#ppt_x"/>
                                          </p:val>
                                        </p:tav>
                                        <p:tav tm="100000">
                                          <p:val>
                                            <p:strVal val="#ppt_x"/>
                                          </p:val>
                                        </p:tav>
                                      </p:tavLst>
                                    </p:anim>
                                    <p:anim calcmode="lin" valueType="num">
                                      <p:cBhvr>
                                        <p:cTn id="69" dur="75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750"/>
                                        <p:tgtEl>
                                          <p:spTgt spid="17"/>
                                        </p:tgtEl>
                                      </p:cBhvr>
                                    </p:animEffect>
                                    <p:anim calcmode="lin" valueType="num">
                                      <p:cBhvr>
                                        <p:cTn id="73" dur="750" fill="hold"/>
                                        <p:tgtEl>
                                          <p:spTgt spid="17"/>
                                        </p:tgtEl>
                                        <p:attrNameLst>
                                          <p:attrName>ppt_x</p:attrName>
                                        </p:attrNameLst>
                                      </p:cBhvr>
                                      <p:tavLst>
                                        <p:tav tm="0">
                                          <p:val>
                                            <p:strVal val="#ppt_x"/>
                                          </p:val>
                                        </p:tav>
                                        <p:tav tm="100000">
                                          <p:val>
                                            <p:strVal val="#ppt_x"/>
                                          </p:val>
                                        </p:tav>
                                      </p:tavLst>
                                    </p:anim>
                                    <p:anim calcmode="lin" valueType="num">
                                      <p:cBhvr>
                                        <p:cTn id="74"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name="Slide 35">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344025" y="676275"/>
            <a:ext cx="3594981" cy="1038226"/>
          </a:xfrm>
          <a:prstGeom prst="rect">
            <a:avLst/>
          </a:prstGeom>
        </p:spPr>
      </p:pic>
      <p:pic>
        <p:nvPicPr>
          <p:cNvPr id="3" name="Rectangle 32" descr="preencoded.png"/>
          <p:cNvPicPr>
            <a:picLocks noChangeAspect="1"/>
          </p:cNvPicPr>
          <p:nvPr/>
        </p:nvPicPr>
        <p:blipFill>
          <a:blip r:embed="rId5"/>
          <a:srcRect/>
          <a:stretch/>
        </p:blipFill>
        <p:spPr>
          <a:xfrm>
            <a:off x="0" y="0"/>
            <a:ext cx="7962900" cy="10287000"/>
          </a:xfrm>
          <a:prstGeom prst="rect">
            <a:avLst/>
          </a:prstGeom>
        </p:spPr>
      </p:pic>
      <p:sp>
        <p:nvSpPr>
          <p:cNvPr id="4" name="Programas ambientales"/>
          <p:cNvSpPr/>
          <p:nvPr/>
        </p:nvSpPr>
        <p:spPr>
          <a:xfrm>
            <a:off x="9410700" y="4000500"/>
            <a:ext cx="8201025" cy="628650"/>
          </a:xfrm>
          <a:prstGeom prst="rect">
            <a:avLst/>
          </a:prstGeom>
          <a:noFill/>
          <a:ln/>
        </p:spPr>
        <p:txBody>
          <a:bodyPr wrap="square" lIns="0" tIns="0" rIns="0" bIns="0" rtlCol="0" anchor="t"/>
          <a:lstStyle/>
          <a:p>
            <a:pPr marL="0" indent="0" algn="l">
              <a:lnSpc>
                <a:spcPts val="3750"/>
              </a:lnSpc>
              <a:buNone/>
            </a:pPr>
            <a:r>
              <a:rPr lang="en-US" sz="3600" kern="0" spc="-150" dirty="0">
                <a:solidFill>
                  <a:srgbClr val="10185F"/>
                </a:solidFill>
                <a:latin typeface="Poppins Medium" pitchFamily="34" charset="0"/>
                <a:ea typeface="Poppins Medium" pitchFamily="34" charset="-122"/>
                <a:cs typeface="Poppins Medium" pitchFamily="34" charset="-120"/>
              </a:rPr>
              <a:t>Programas ambientales</a:t>
            </a:r>
            <a:endParaRPr lang="en-US" sz="3600" dirty="0"/>
          </a:p>
        </p:txBody>
      </p:sp>
      <p:sp>
        <p:nvSpPr>
          <p:cNvPr id="5" name="Los programas ambientales son fundamentales para abordar los desafos actuales Estos programas buscan proteger y preservar nuestro entorno natural a travs de acciones como la conservacin de especies promover el uso de energas renovables la educacin ambient"/>
          <p:cNvSpPr/>
          <p:nvPr/>
        </p:nvSpPr>
        <p:spPr>
          <a:xfrm>
            <a:off x="9410700" y="4610100"/>
            <a:ext cx="7124700" cy="1476375"/>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Los programas ambientales son fundamentales para abordar los desafíos actuales. Estos programas buscan proteger y preservar nuestro entorno natural a través de acciones como la conservación de especies, promover el uso de energías renovables, la educación ambiental y la implementación de prácticas sostenibles.</a:t>
            </a:r>
            <a:endParaRPr lang="en-US" sz="1875"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name="Slide 36">
    <p:bg>
      <p:bgPr>
        <a:solidFill>
          <a:srgbClr val="FFFFFF"/>
        </a:solidFill>
        <a:effectLst/>
      </p:bgPr>
    </p:bg>
    <p:spTree>
      <p:nvGrpSpPr>
        <p:cNvPr id="1" name=""/>
        <p:cNvGrpSpPr/>
        <p:nvPr/>
      </p:nvGrpSpPr>
      <p:grpSpPr>
        <a:xfrm>
          <a:off x="0" y="0"/>
          <a:ext cx="0" cy="0"/>
          <a:chOff x="0" y="0"/>
          <a:chExt cx="0" cy="0"/>
        </a:xfrm>
      </p:grpSpPr>
      <p:pic>
        <p:nvPicPr>
          <p:cNvPr id="2" name="Rectangle 39"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62075" y="5829300"/>
            <a:ext cx="10648950" cy="1457325"/>
          </a:xfrm>
          <a:prstGeom prst="rect">
            <a:avLst/>
          </a:prstGeom>
        </p:spPr>
      </p:pic>
      <p:pic>
        <p:nvPicPr>
          <p:cNvPr id="3" name="Rectangle 40"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62075" y="3362325"/>
            <a:ext cx="10648950" cy="676275"/>
          </a:xfrm>
          <a:prstGeom prst="rect">
            <a:avLst/>
          </a:prstGeom>
        </p:spPr>
      </p:pic>
      <p:pic>
        <p:nvPicPr>
          <p:cNvPr id="4" name="Group 6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19250" y="676275"/>
            <a:ext cx="3594981" cy="1038226"/>
          </a:xfrm>
          <a:prstGeom prst="rect">
            <a:avLst/>
          </a:prstGeom>
        </p:spPr>
      </p:pic>
      <p:pic>
        <p:nvPicPr>
          <p:cNvPr id="5" name="Group 8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22400" y="4276725"/>
            <a:ext cx="374712" cy="374704"/>
          </a:xfrm>
          <a:prstGeom prst="rect">
            <a:avLst/>
          </a:prstGeom>
        </p:spPr>
      </p:pic>
      <p:pic>
        <p:nvPicPr>
          <p:cNvPr id="6" name="Group 8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3163550" y="3724275"/>
            <a:ext cx="374712" cy="374704"/>
          </a:xfrm>
          <a:prstGeom prst="rect">
            <a:avLst/>
          </a:prstGeom>
        </p:spPr>
      </p:pic>
      <p:pic>
        <p:nvPicPr>
          <p:cNvPr id="7" name="Group 8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3163550" y="4352925"/>
            <a:ext cx="374712" cy="374704"/>
          </a:xfrm>
          <a:prstGeom prst="rect">
            <a:avLst/>
          </a:prstGeom>
        </p:spPr>
      </p:pic>
      <p:pic>
        <p:nvPicPr>
          <p:cNvPr id="8" name="Group 89"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3163550" y="5057775"/>
            <a:ext cx="374712" cy="374704"/>
          </a:xfrm>
          <a:prstGeom prst="rect">
            <a:avLst/>
          </a:prstGeom>
        </p:spPr>
      </p:pic>
      <p:pic>
        <p:nvPicPr>
          <p:cNvPr id="9" name="Group 8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822400" y="6040949"/>
            <a:ext cx="374712" cy="374704"/>
          </a:xfrm>
          <a:prstGeom prst="rect">
            <a:avLst/>
          </a:prstGeom>
        </p:spPr>
      </p:pic>
      <p:pic>
        <p:nvPicPr>
          <p:cNvPr id="10" name="Group 8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822400" y="6585972"/>
            <a:ext cx="374712" cy="374704"/>
          </a:xfrm>
          <a:prstGeom prst="rect">
            <a:avLst/>
          </a:prstGeom>
        </p:spPr>
      </p:pic>
      <p:pic>
        <p:nvPicPr>
          <p:cNvPr id="11" name="Group 84"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2875" y="7629525"/>
            <a:ext cx="374712" cy="374704"/>
          </a:xfrm>
          <a:prstGeom prst="rect">
            <a:avLst/>
          </a:prstGeom>
        </p:spPr>
      </p:pic>
      <p:pic>
        <p:nvPicPr>
          <p:cNvPr id="12" name="Group 85"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822400" y="8309029"/>
            <a:ext cx="374712" cy="374704"/>
          </a:xfrm>
          <a:prstGeom prst="rect">
            <a:avLst/>
          </a:prstGeom>
        </p:spPr>
      </p:pic>
      <p:pic>
        <p:nvPicPr>
          <p:cNvPr id="13" name="Group 86"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819275" y="8794804"/>
            <a:ext cx="374712" cy="374704"/>
          </a:xfrm>
          <a:prstGeom prst="rect">
            <a:avLst/>
          </a:prstGeom>
        </p:spPr>
      </p:pic>
      <p:sp>
        <p:nvSpPr>
          <p:cNvPr id="14" name="Que integra el procedimiento del SGM"/>
          <p:cNvSpPr/>
          <p:nvPr/>
        </p:nvSpPr>
        <p:spPr>
          <a:xfrm>
            <a:off x="1981200" y="2371725"/>
            <a:ext cx="8820150" cy="628650"/>
          </a:xfrm>
          <a:prstGeom prst="rect">
            <a:avLst/>
          </a:prstGeom>
          <a:noFill/>
          <a:ln/>
        </p:spPr>
        <p:txBody>
          <a:bodyPr wrap="square" lIns="0" tIns="0" rIns="0" bIns="0" rtlCol="0" anchor="t"/>
          <a:lstStyle/>
          <a:p>
            <a:pPr marL="0" indent="0" algn="l">
              <a:lnSpc>
                <a:spcPts val="3750"/>
              </a:lnSpc>
              <a:buNone/>
            </a:pPr>
            <a:r>
              <a:rPr lang="en-US" sz="3600" kern="0" spc="-150" dirty="0">
                <a:solidFill>
                  <a:srgbClr val="10185F"/>
                </a:solidFill>
                <a:latin typeface="Poppins Medium" pitchFamily="34" charset="0"/>
                <a:ea typeface="Poppins Medium" pitchFamily="34" charset="-122"/>
                <a:cs typeface="Poppins Medium" pitchFamily="34" charset="-120"/>
              </a:rPr>
              <a:t>Que integra el procedimiento del SGM</a:t>
            </a:r>
            <a:endParaRPr lang="en-US" sz="3600" dirty="0"/>
          </a:p>
        </p:txBody>
      </p:sp>
      <p:sp>
        <p:nvSpPr>
          <p:cNvPr id="15" name="Aspectos"/>
          <p:cNvSpPr/>
          <p:nvPr/>
        </p:nvSpPr>
        <p:spPr>
          <a:xfrm>
            <a:off x="1981200" y="3409950"/>
            <a:ext cx="1876425" cy="514350"/>
          </a:xfrm>
          <a:prstGeom prst="rect">
            <a:avLst/>
          </a:prstGeom>
          <a:noFill/>
          <a:ln/>
        </p:spPr>
        <p:txBody>
          <a:bodyPr wrap="square" lIns="0" tIns="0" rIns="0" bIns="0" rtlCol="0" anchor="b"/>
          <a:lstStyle/>
          <a:p>
            <a:pPr marL="0" indent="0" algn="l">
              <a:lnSpc>
                <a:spcPts val="4050"/>
              </a:lnSpc>
              <a:buNone/>
            </a:pPr>
            <a:r>
              <a:rPr lang="en-US" sz="2850" kern="0" spc="-75" dirty="0">
                <a:solidFill>
                  <a:srgbClr val="10185F"/>
                </a:solidFill>
                <a:latin typeface="Poppins Medium" pitchFamily="34" charset="0"/>
                <a:ea typeface="Poppins Medium" pitchFamily="34" charset="-122"/>
                <a:cs typeface="Poppins Medium" pitchFamily="34" charset="-120"/>
              </a:rPr>
              <a:t>Aspectos</a:t>
            </a:r>
            <a:endParaRPr lang="en-US" sz="2850" dirty="0"/>
          </a:p>
        </p:txBody>
      </p:sp>
      <p:sp>
        <p:nvSpPr>
          <p:cNvPr id="16" name="Controles"/>
          <p:cNvSpPr/>
          <p:nvPr/>
        </p:nvSpPr>
        <p:spPr>
          <a:xfrm>
            <a:off x="6686550" y="3409950"/>
            <a:ext cx="1876425" cy="514350"/>
          </a:xfrm>
          <a:prstGeom prst="rect">
            <a:avLst/>
          </a:prstGeom>
          <a:noFill/>
          <a:ln/>
        </p:spPr>
        <p:txBody>
          <a:bodyPr wrap="square" lIns="0" tIns="0" rIns="0" bIns="0" rtlCol="0" anchor="b"/>
          <a:lstStyle/>
          <a:p>
            <a:pPr marL="0" indent="0" algn="l">
              <a:lnSpc>
                <a:spcPts val="4050"/>
              </a:lnSpc>
              <a:buNone/>
            </a:pPr>
            <a:r>
              <a:rPr lang="en-US" sz="2850" kern="0" spc="-75" dirty="0">
                <a:solidFill>
                  <a:srgbClr val="10185F"/>
                </a:solidFill>
                <a:latin typeface="Poppins Medium" pitchFamily="34" charset="0"/>
                <a:ea typeface="Poppins Medium" pitchFamily="34" charset="-122"/>
                <a:cs typeface="Poppins Medium" pitchFamily="34" charset="-120"/>
              </a:rPr>
              <a:t>Controles</a:t>
            </a:r>
            <a:endParaRPr lang="en-US" sz="2850" dirty="0"/>
          </a:p>
        </p:txBody>
      </p:sp>
      <p:sp>
        <p:nvSpPr>
          <p:cNvPr id="17" name="Consumo de papelera"/>
          <p:cNvSpPr/>
          <p:nvPr/>
        </p:nvSpPr>
        <p:spPr>
          <a:xfrm>
            <a:off x="2371725" y="4191000"/>
            <a:ext cx="3619500" cy="514350"/>
          </a:xfrm>
          <a:prstGeom prst="rect">
            <a:avLst/>
          </a:prstGeom>
          <a:noFill/>
          <a:ln/>
        </p:spPr>
        <p:txBody>
          <a:bodyPr wrap="square" lIns="0" tIns="0" rIns="0" bIns="0" rtlCol="0" anchor="b"/>
          <a:lstStyle/>
          <a:p>
            <a:pPr marL="0" indent="0" algn="l">
              <a:lnSpc>
                <a:spcPts val="4050"/>
              </a:lnSpc>
              <a:buNone/>
            </a:pPr>
            <a:r>
              <a:rPr lang="en-US" sz="2025" kern="0" spc="-75" dirty="0">
                <a:solidFill>
                  <a:srgbClr val="10185F"/>
                </a:solidFill>
                <a:latin typeface="Poppins Light" pitchFamily="34" charset="0"/>
                <a:ea typeface="Poppins Light" pitchFamily="34" charset="-122"/>
                <a:cs typeface="Poppins Light" pitchFamily="34" charset="-120"/>
              </a:rPr>
              <a:t>Consumo de papelería</a:t>
            </a:r>
            <a:endParaRPr lang="en-US" sz="2025" dirty="0"/>
          </a:p>
        </p:txBody>
      </p:sp>
      <p:sp>
        <p:nvSpPr>
          <p:cNvPr id="18" name="Campaas de Reciclaje"/>
          <p:cNvSpPr/>
          <p:nvPr/>
        </p:nvSpPr>
        <p:spPr>
          <a:xfrm>
            <a:off x="13716000" y="3743325"/>
            <a:ext cx="3619500" cy="390525"/>
          </a:xfrm>
          <a:prstGeom prst="rect">
            <a:avLst/>
          </a:prstGeom>
          <a:noFill/>
          <a:ln/>
        </p:spPr>
        <p:txBody>
          <a:bodyPr wrap="square" lIns="0" tIns="0" rIns="0" bIns="0" rtlCol="0" anchor="b"/>
          <a:lstStyle/>
          <a:p>
            <a:pPr marL="0" indent="0" algn="l">
              <a:lnSpc>
                <a:spcPts val="4050"/>
              </a:lnSpc>
              <a:buNone/>
            </a:pPr>
            <a:r>
              <a:rPr lang="en-US" sz="2025" kern="0" spc="-75" dirty="0">
                <a:solidFill>
                  <a:srgbClr val="10185F"/>
                </a:solidFill>
                <a:latin typeface="Poppins Light" pitchFamily="34" charset="0"/>
                <a:ea typeface="Poppins Light" pitchFamily="34" charset="-122"/>
                <a:cs typeface="Poppins Light" pitchFamily="34" charset="-120"/>
              </a:rPr>
              <a:t>Campañas de Reciclaje</a:t>
            </a:r>
            <a:endParaRPr lang="en-US" sz="2025" dirty="0"/>
          </a:p>
        </p:txBody>
      </p:sp>
      <p:sp>
        <p:nvSpPr>
          <p:cNvPr id="19" name="Capacitaciones"/>
          <p:cNvSpPr/>
          <p:nvPr/>
        </p:nvSpPr>
        <p:spPr>
          <a:xfrm>
            <a:off x="13716000" y="4371975"/>
            <a:ext cx="3619500" cy="390525"/>
          </a:xfrm>
          <a:prstGeom prst="rect">
            <a:avLst/>
          </a:prstGeom>
          <a:noFill/>
          <a:ln/>
        </p:spPr>
        <p:txBody>
          <a:bodyPr wrap="square" lIns="0" tIns="0" rIns="0" bIns="0" rtlCol="0" anchor="b"/>
          <a:lstStyle/>
          <a:p>
            <a:pPr marL="0" indent="0" algn="l">
              <a:lnSpc>
                <a:spcPts val="4050"/>
              </a:lnSpc>
              <a:buNone/>
            </a:pPr>
            <a:r>
              <a:rPr lang="en-US" sz="2025" kern="0" spc="-75" dirty="0">
                <a:solidFill>
                  <a:srgbClr val="10185F"/>
                </a:solidFill>
                <a:latin typeface="Poppins Light" pitchFamily="34" charset="0"/>
                <a:ea typeface="Poppins Light" pitchFamily="34" charset="-122"/>
                <a:cs typeface="Poppins Light" pitchFamily="34" charset="-120"/>
              </a:rPr>
              <a:t>Capacitaciones</a:t>
            </a:r>
            <a:endParaRPr lang="en-US" sz="2025" dirty="0"/>
          </a:p>
        </p:txBody>
      </p:sp>
      <p:sp>
        <p:nvSpPr>
          <p:cNvPr id="20" name="Disposicin final de residuos peligrosos"/>
          <p:cNvSpPr/>
          <p:nvPr/>
        </p:nvSpPr>
        <p:spPr>
          <a:xfrm>
            <a:off x="13716000" y="5076825"/>
            <a:ext cx="3400425" cy="1057275"/>
          </a:xfrm>
          <a:prstGeom prst="rect">
            <a:avLst/>
          </a:prstGeom>
          <a:noFill/>
          <a:ln/>
        </p:spPr>
        <p:txBody>
          <a:bodyPr wrap="square" lIns="0" tIns="0" rIns="0" bIns="0" rtlCol="0" anchor="t"/>
          <a:lstStyle/>
          <a:p>
            <a:pPr marL="0" indent="0" algn="l">
              <a:lnSpc>
                <a:spcPts val="2550"/>
              </a:lnSpc>
              <a:buNone/>
            </a:pPr>
            <a:r>
              <a:rPr lang="en-US" sz="2025" kern="0" spc="-75" dirty="0">
                <a:solidFill>
                  <a:srgbClr val="10185F"/>
                </a:solidFill>
                <a:latin typeface="Poppins Light" pitchFamily="34" charset="0"/>
                <a:ea typeface="Poppins Light" pitchFamily="34" charset="-122"/>
                <a:cs typeface="Poppins Light" pitchFamily="34" charset="-120"/>
              </a:rPr>
              <a:t>Disposición final de residuos peligrosos</a:t>
            </a:r>
            <a:endParaRPr lang="en-US" sz="2025" dirty="0"/>
          </a:p>
        </p:txBody>
      </p:sp>
      <p:sp>
        <p:nvSpPr>
          <p:cNvPr id="21" name="Consumo de energa"/>
          <p:cNvSpPr/>
          <p:nvPr/>
        </p:nvSpPr>
        <p:spPr>
          <a:xfrm>
            <a:off x="2371725" y="6000750"/>
            <a:ext cx="3619500" cy="514350"/>
          </a:xfrm>
          <a:prstGeom prst="rect">
            <a:avLst/>
          </a:prstGeom>
          <a:noFill/>
          <a:ln/>
        </p:spPr>
        <p:txBody>
          <a:bodyPr wrap="square" lIns="0" tIns="0" rIns="0" bIns="0" rtlCol="0" anchor="b"/>
          <a:lstStyle/>
          <a:p>
            <a:pPr marL="0" indent="0" algn="l">
              <a:lnSpc>
                <a:spcPts val="4050"/>
              </a:lnSpc>
              <a:buNone/>
            </a:pPr>
            <a:r>
              <a:rPr lang="en-US" sz="2025" kern="0" spc="-75" dirty="0">
                <a:solidFill>
                  <a:srgbClr val="10185F"/>
                </a:solidFill>
                <a:latin typeface="Poppins Light" pitchFamily="34" charset="0"/>
                <a:ea typeface="Poppins Light" pitchFamily="34" charset="-122"/>
                <a:cs typeface="Poppins Light" pitchFamily="34" charset="-120"/>
              </a:rPr>
              <a:t>Consumo de energía</a:t>
            </a:r>
            <a:endParaRPr lang="en-US" sz="2025" dirty="0"/>
          </a:p>
        </p:txBody>
      </p:sp>
      <p:sp>
        <p:nvSpPr>
          <p:cNvPr id="22" name="Consumo de Agua"/>
          <p:cNvSpPr/>
          <p:nvPr/>
        </p:nvSpPr>
        <p:spPr>
          <a:xfrm>
            <a:off x="2371725" y="6496050"/>
            <a:ext cx="3619500" cy="514350"/>
          </a:xfrm>
          <a:prstGeom prst="rect">
            <a:avLst/>
          </a:prstGeom>
          <a:noFill/>
          <a:ln/>
        </p:spPr>
        <p:txBody>
          <a:bodyPr wrap="square" lIns="0" tIns="0" rIns="0" bIns="0" rtlCol="0" anchor="b"/>
          <a:lstStyle/>
          <a:p>
            <a:pPr marL="0" indent="0" algn="l">
              <a:lnSpc>
                <a:spcPts val="4050"/>
              </a:lnSpc>
              <a:buNone/>
            </a:pPr>
            <a:r>
              <a:rPr lang="en-US" sz="2025" kern="0" spc="-75" dirty="0">
                <a:solidFill>
                  <a:srgbClr val="10185F"/>
                </a:solidFill>
                <a:latin typeface="Poppins Light" pitchFamily="34" charset="0"/>
                <a:ea typeface="Poppins Light" pitchFamily="34" charset="-122"/>
                <a:cs typeface="Poppins Light" pitchFamily="34" charset="-120"/>
              </a:rPr>
              <a:t>Consumo de Agua</a:t>
            </a:r>
            <a:endParaRPr lang="en-US" sz="2025" dirty="0"/>
          </a:p>
        </p:txBody>
      </p:sp>
      <p:sp>
        <p:nvSpPr>
          <p:cNvPr id="23" name="Tonner usados y lmparas fluorescentes"/>
          <p:cNvSpPr/>
          <p:nvPr/>
        </p:nvSpPr>
        <p:spPr>
          <a:xfrm>
            <a:off x="2362200" y="7632754"/>
            <a:ext cx="3619500" cy="733425"/>
          </a:xfrm>
          <a:prstGeom prst="rect">
            <a:avLst/>
          </a:prstGeom>
          <a:noFill/>
          <a:ln/>
        </p:spPr>
        <p:txBody>
          <a:bodyPr wrap="square" lIns="0" tIns="0" rIns="0" bIns="0" rtlCol="0" anchor="t"/>
          <a:lstStyle/>
          <a:p>
            <a:pPr marL="0" indent="0" algn="l">
              <a:lnSpc>
                <a:spcPts val="2400"/>
              </a:lnSpc>
              <a:buNone/>
            </a:pPr>
            <a:r>
              <a:rPr lang="en-US" sz="2025" kern="0" spc="-75" dirty="0">
                <a:solidFill>
                  <a:srgbClr val="10185F"/>
                </a:solidFill>
                <a:latin typeface="Poppins Light" pitchFamily="34" charset="0"/>
                <a:ea typeface="Poppins Light" pitchFamily="34" charset="-122"/>
                <a:cs typeface="Poppins Light" pitchFamily="34" charset="-120"/>
              </a:rPr>
              <a:t>Tonner usados y lámparas fluorescentes </a:t>
            </a:r>
            <a:endParaRPr lang="en-US" sz="2025" dirty="0"/>
          </a:p>
        </p:txBody>
      </p:sp>
      <p:sp>
        <p:nvSpPr>
          <p:cNvPr id="24" name="Residuos plsticos"/>
          <p:cNvSpPr/>
          <p:nvPr/>
        </p:nvSpPr>
        <p:spPr>
          <a:xfrm>
            <a:off x="2371725" y="8318554"/>
            <a:ext cx="3619500" cy="371475"/>
          </a:xfrm>
          <a:prstGeom prst="rect">
            <a:avLst/>
          </a:prstGeom>
          <a:noFill/>
          <a:ln/>
        </p:spPr>
        <p:txBody>
          <a:bodyPr wrap="square" lIns="0" tIns="0" rIns="0" bIns="0" rtlCol="0" anchor="t"/>
          <a:lstStyle/>
          <a:p>
            <a:pPr marL="0" indent="0" algn="l">
              <a:lnSpc>
                <a:spcPts val="2400"/>
              </a:lnSpc>
              <a:buNone/>
            </a:pPr>
            <a:r>
              <a:rPr lang="en-US" sz="2025" kern="0" spc="-75" dirty="0">
                <a:solidFill>
                  <a:srgbClr val="10185F"/>
                </a:solidFill>
                <a:latin typeface="Poppins Light" pitchFamily="34" charset="0"/>
                <a:ea typeface="Poppins Light" pitchFamily="34" charset="-122"/>
                <a:cs typeface="Poppins Light" pitchFamily="34" charset="-120"/>
              </a:rPr>
              <a:t>Residuos plásticos</a:t>
            </a:r>
            <a:endParaRPr lang="en-US" sz="2025" dirty="0"/>
          </a:p>
        </p:txBody>
      </p:sp>
      <p:sp>
        <p:nvSpPr>
          <p:cNvPr id="25" name="RAEES"/>
          <p:cNvSpPr/>
          <p:nvPr/>
        </p:nvSpPr>
        <p:spPr>
          <a:xfrm>
            <a:off x="2368600" y="8804329"/>
            <a:ext cx="3619500" cy="371475"/>
          </a:xfrm>
          <a:prstGeom prst="rect">
            <a:avLst/>
          </a:prstGeom>
          <a:noFill/>
          <a:ln/>
        </p:spPr>
        <p:txBody>
          <a:bodyPr wrap="square" lIns="0" tIns="0" rIns="0" bIns="0" rtlCol="0" anchor="t"/>
          <a:lstStyle/>
          <a:p>
            <a:pPr marL="0" indent="0" algn="l">
              <a:lnSpc>
                <a:spcPts val="2400"/>
              </a:lnSpc>
              <a:buNone/>
            </a:pPr>
            <a:r>
              <a:rPr lang="en-US" sz="2025" kern="0" spc="-75" dirty="0">
                <a:solidFill>
                  <a:srgbClr val="10185F"/>
                </a:solidFill>
                <a:latin typeface="Poppins Light" pitchFamily="34" charset="0"/>
                <a:ea typeface="Poppins Light" pitchFamily="34" charset="-122"/>
                <a:cs typeface="Poppins Light" pitchFamily="34" charset="-120"/>
              </a:rPr>
              <a:t>RAEE´S</a:t>
            </a:r>
            <a:endParaRPr lang="en-US" sz="2025" dirty="0"/>
          </a:p>
        </p:txBody>
      </p:sp>
      <p:sp>
        <p:nvSpPr>
          <p:cNvPr id="26" name="Mantener la documentacin y consulta de los mismos en formato digital Imprimir solo si es necesario Disposicin adecuada de residuos"/>
          <p:cNvSpPr/>
          <p:nvPr/>
        </p:nvSpPr>
        <p:spPr>
          <a:xfrm>
            <a:off x="6562725" y="4276725"/>
            <a:ext cx="4886325" cy="1295400"/>
          </a:xfrm>
          <a:prstGeom prst="rect">
            <a:avLst/>
          </a:prstGeom>
          <a:noFill/>
          <a:ln/>
        </p:spPr>
        <p:txBody>
          <a:bodyPr wrap="square" lIns="0" tIns="0" rIns="0" bIns="0" rtlCol="0" anchor="t"/>
          <a:lstStyle/>
          <a:p>
            <a:pPr marL="0" indent="0" algn="l">
              <a:lnSpc>
                <a:spcPts val="2325"/>
              </a:lnSpc>
              <a:spcAft>
                <a:spcPts val="450"/>
              </a:spcAft>
              <a:buNone/>
            </a:pPr>
            <a:r>
              <a:rPr lang="en-US" sz="1875" dirty="0">
                <a:solidFill>
                  <a:srgbClr val="6F6F6F"/>
                </a:solidFill>
                <a:latin typeface="Roboto Light" pitchFamily="34" charset="0"/>
                <a:ea typeface="Roboto Light" pitchFamily="34" charset="-122"/>
                <a:cs typeface="Roboto Light" pitchFamily="34" charset="-120"/>
              </a:rPr>
              <a:t>Mantener la documentación y consulta de los mismos en formato digital
Imprimir solo si es necesario
Disposición adecuada de residuos </a:t>
            </a:r>
            <a:endParaRPr lang="en-US" sz="1875" dirty="0"/>
          </a:p>
        </p:txBody>
      </p:sp>
      <p:sp>
        <p:nvSpPr>
          <p:cNvPr id="27" name="Capacitaciones Campaas Protocolos de uso eficiente de los recursos"/>
          <p:cNvSpPr/>
          <p:nvPr/>
        </p:nvSpPr>
        <p:spPr>
          <a:xfrm>
            <a:off x="6562725" y="6029325"/>
            <a:ext cx="5010150" cy="1000125"/>
          </a:xfrm>
          <a:prstGeom prst="rect">
            <a:avLst/>
          </a:prstGeom>
          <a:noFill/>
          <a:ln/>
        </p:spPr>
        <p:txBody>
          <a:bodyPr wrap="square" lIns="0" tIns="0" rIns="0" bIns="0" rtlCol="0" anchor="t"/>
          <a:lstStyle/>
          <a:p>
            <a:pPr marL="0" indent="0" algn="l">
              <a:lnSpc>
                <a:spcPts val="2325"/>
              </a:lnSpc>
              <a:spcAft>
                <a:spcPts val="450"/>
              </a:spcAft>
              <a:buNone/>
            </a:pPr>
            <a:r>
              <a:rPr lang="en-US" sz="1875" dirty="0">
                <a:solidFill>
                  <a:srgbClr val="6F6F6F"/>
                </a:solidFill>
                <a:latin typeface="Roboto Light" pitchFamily="34" charset="0"/>
                <a:ea typeface="Roboto Light" pitchFamily="34" charset="-122"/>
                <a:cs typeface="Roboto Light" pitchFamily="34" charset="-120"/>
              </a:rPr>
              <a:t>Capacitaciones
Campañas
Protocolos de uso eficiente de los recursos</a:t>
            </a:r>
            <a:endParaRPr lang="en-US" sz="1875" dirty="0"/>
          </a:p>
        </p:txBody>
      </p:sp>
      <p:sp>
        <p:nvSpPr>
          <p:cNvPr id="28" name="Reutilizacin y disposicin final controlada Recoger los residuos metlicos y plsticos Disposicin de RAEES"/>
          <p:cNvSpPr/>
          <p:nvPr/>
        </p:nvSpPr>
        <p:spPr>
          <a:xfrm>
            <a:off x="6581775" y="7696200"/>
            <a:ext cx="4991100" cy="1000125"/>
          </a:xfrm>
          <a:prstGeom prst="rect">
            <a:avLst/>
          </a:prstGeom>
          <a:noFill/>
          <a:ln/>
        </p:spPr>
        <p:txBody>
          <a:bodyPr wrap="square" lIns="0" tIns="0" rIns="0" bIns="0" rtlCol="0" anchor="t"/>
          <a:lstStyle/>
          <a:p>
            <a:pPr marL="0" indent="0" algn="l">
              <a:lnSpc>
                <a:spcPts val="2325"/>
              </a:lnSpc>
              <a:spcAft>
                <a:spcPts val="450"/>
              </a:spcAft>
              <a:buNone/>
            </a:pPr>
            <a:r>
              <a:rPr lang="en-US" sz="1875" dirty="0">
                <a:solidFill>
                  <a:srgbClr val="6F6F6F"/>
                </a:solidFill>
                <a:latin typeface="Roboto Light" pitchFamily="34" charset="0"/>
                <a:ea typeface="Roboto Light" pitchFamily="34" charset="-122"/>
                <a:cs typeface="Roboto Light" pitchFamily="34" charset="-120"/>
              </a:rPr>
              <a:t>Reutilización y disposición final controlada
Recoger los residuos metálicos y plásticos
Disposición de RAEES</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750"/>
                                        <p:tgtEl>
                                          <p:spTgt spid="5"/>
                                        </p:tgtEl>
                                      </p:cBhvr>
                                    </p:animEffect>
                                    <p:anim calcmode="lin" valueType="num">
                                      <p:cBhvr>
                                        <p:cTn id="18" dur="750" fill="hold"/>
                                        <p:tgtEl>
                                          <p:spTgt spid="5"/>
                                        </p:tgtEl>
                                        <p:attrNameLst>
                                          <p:attrName>ppt_x</p:attrName>
                                        </p:attrNameLst>
                                      </p:cBhvr>
                                      <p:tavLst>
                                        <p:tav tm="0">
                                          <p:val>
                                            <p:strVal val="#ppt_x"/>
                                          </p:val>
                                        </p:tav>
                                        <p:tav tm="100000">
                                          <p:val>
                                            <p:strVal val="#ppt_x"/>
                                          </p:val>
                                        </p:tav>
                                      </p:tavLst>
                                    </p:anim>
                                    <p:anim calcmode="lin" valueType="num">
                                      <p:cBhvr>
                                        <p:cTn id="19" dur="75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750"/>
                                        <p:tgtEl>
                                          <p:spTgt spid="6"/>
                                        </p:tgtEl>
                                      </p:cBhvr>
                                    </p:animEffect>
                                    <p:anim calcmode="lin" valueType="num">
                                      <p:cBhvr>
                                        <p:cTn id="23" dur="750" fill="hold"/>
                                        <p:tgtEl>
                                          <p:spTgt spid="6"/>
                                        </p:tgtEl>
                                        <p:attrNameLst>
                                          <p:attrName>ppt_x</p:attrName>
                                        </p:attrNameLst>
                                      </p:cBhvr>
                                      <p:tavLst>
                                        <p:tav tm="0">
                                          <p:val>
                                            <p:strVal val="#ppt_x"/>
                                          </p:val>
                                        </p:tav>
                                        <p:tav tm="100000">
                                          <p:val>
                                            <p:strVal val="#ppt_x"/>
                                          </p:val>
                                        </p:tav>
                                      </p:tavLst>
                                    </p:anim>
                                    <p:anim calcmode="lin" valueType="num">
                                      <p:cBhvr>
                                        <p:cTn id="24" dur="75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50"/>
                                        <p:tgtEl>
                                          <p:spTgt spid="7"/>
                                        </p:tgtEl>
                                      </p:cBhvr>
                                    </p:animEffect>
                                    <p:anim calcmode="lin" valueType="num">
                                      <p:cBhvr>
                                        <p:cTn id="28" dur="750" fill="hold"/>
                                        <p:tgtEl>
                                          <p:spTgt spid="7"/>
                                        </p:tgtEl>
                                        <p:attrNameLst>
                                          <p:attrName>ppt_x</p:attrName>
                                        </p:attrNameLst>
                                      </p:cBhvr>
                                      <p:tavLst>
                                        <p:tav tm="0">
                                          <p:val>
                                            <p:strVal val="#ppt_x"/>
                                          </p:val>
                                        </p:tav>
                                        <p:tav tm="100000">
                                          <p:val>
                                            <p:strVal val="#ppt_x"/>
                                          </p:val>
                                        </p:tav>
                                      </p:tavLst>
                                    </p:anim>
                                    <p:anim calcmode="lin" valueType="num">
                                      <p:cBhvr>
                                        <p:cTn id="29" dur="75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750"/>
                                        <p:tgtEl>
                                          <p:spTgt spid="8"/>
                                        </p:tgtEl>
                                      </p:cBhvr>
                                    </p:animEffect>
                                    <p:anim calcmode="lin" valueType="num">
                                      <p:cBhvr>
                                        <p:cTn id="33" dur="750" fill="hold"/>
                                        <p:tgtEl>
                                          <p:spTgt spid="8"/>
                                        </p:tgtEl>
                                        <p:attrNameLst>
                                          <p:attrName>ppt_x</p:attrName>
                                        </p:attrNameLst>
                                      </p:cBhvr>
                                      <p:tavLst>
                                        <p:tav tm="0">
                                          <p:val>
                                            <p:strVal val="#ppt_x"/>
                                          </p:val>
                                        </p:tav>
                                        <p:tav tm="100000">
                                          <p:val>
                                            <p:strVal val="#ppt_x"/>
                                          </p:val>
                                        </p:tav>
                                      </p:tavLst>
                                    </p:anim>
                                    <p:anim calcmode="lin" valueType="num">
                                      <p:cBhvr>
                                        <p:cTn id="34" dur="75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750"/>
                                        <p:tgtEl>
                                          <p:spTgt spid="9"/>
                                        </p:tgtEl>
                                      </p:cBhvr>
                                    </p:animEffect>
                                    <p:anim calcmode="lin" valueType="num">
                                      <p:cBhvr>
                                        <p:cTn id="38" dur="750" fill="hold"/>
                                        <p:tgtEl>
                                          <p:spTgt spid="9"/>
                                        </p:tgtEl>
                                        <p:attrNameLst>
                                          <p:attrName>ppt_x</p:attrName>
                                        </p:attrNameLst>
                                      </p:cBhvr>
                                      <p:tavLst>
                                        <p:tav tm="0">
                                          <p:val>
                                            <p:strVal val="#ppt_x"/>
                                          </p:val>
                                        </p:tav>
                                        <p:tav tm="100000">
                                          <p:val>
                                            <p:strVal val="#ppt_x"/>
                                          </p:val>
                                        </p:tav>
                                      </p:tavLst>
                                    </p:anim>
                                    <p:anim calcmode="lin" valueType="num">
                                      <p:cBhvr>
                                        <p:cTn id="39" dur="75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750"/>
                                        <p:tgtEl>
                                          <p:spTgt spid="10"/>
                                        </p:tgtEl>
                                      </p:cBhvr>
                                    </p:animEffect>
                                    <p:anim calcmode="lin" valueType="num">
                                      <p:cBhvr>
                                        <p:cTn id="43" dur="750" fill="hold"/>
                                        <p:tgtEl>
                                          <p:spTgt spid="10"/>
                                        </p:tgtEl>
                                        <p:attrNameLst>
                                          <p:attrName>ppt_x</p:attrName>
                                        </p:attrNameLst>
                                      </p:cBhvr>
                                      <p:tavLst>
                                        <p:tav tm="0">
                                          <p:val>
                                            <p:strVal val="#ppt_x"/>
                                          </p:val>
                                        </p:tav>
                                        <p:tav tm="100000">
                                          <p:val>
                                            <p:strVal val="#ppt_x"/>
                                          </p:val>
                                        </p:tav>
                                      </p:tavLst>
                                    </p:anim>
                                    <p:anim calcmode="lin" valueType="num">
                                      <p:cBhvr>
                                        <p:cTn id="44" dur="75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750"/>
                                        <p:tgtEl>
                                          <p:spTgt spid="11"/>
                                        </p:tgtEl>
                                      </p:cBhvr>
                                    </p:animEffect>
                                    <p:anim calcmode="lin" valueType="num">
                                      <p:cBhvr>
                                        <p:cTn id="48" dur="750" fill="hold"/>
                                        <p:tgtEl>
                                          <p:spTgt spid="11"/>
                                        </p:tgtEl>
                                        <p:attrNameLst>
                                          <p:attrName>ppt_x</p:attrName>
                                        </p:attrNameLst>
                                      </p:cBhvr>
                                      <p:tavLst>
                                        <p:tav tm="0">
                                          <p:val>
                                            <p:strVal val="#ppt_x"/>
                                          </p:val>
                                        </p:tav>
                                        <p:tav tm="100000">
                                          <p:val>
                                            <p:strVal val="#ppt_x"/>
                                          </p:val>
                                        </p:tav>
                                      </p:tavLst>
                                    </p:anim>
                                    <p:anim calcmode="lin" valueType="num">
                                      <p:cBhvr>
                                        <p:cTn id="49" dur="75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750"/>
                                        <p:tgtEl>
                                          <p:spTgt spid="12"/>
                                        </p:tgtEl>
                                      </p:cBhvr>
                                    </p:animEffect>
                                    <p:anim calcmode="lin" valueType="num">
                                      <p:cBhvr>
                                        <p:cTn id="53" dur="750" fill="hold"/>
                                        <p:tgtEl>
                                          <p:spTgt spid="12"/>
                                        </p:tgtEl>
                                        <p:attrNameLst>
                                          <p:attrName>ppt_x</p:attrName>
                                        </p:attrNameLst>
                                      </p:cBhvr>
                                      <p:tavLst>
                                        <p:tav tm="0">
                                          <p:val>
                                            <p:strVal val="#ppt_x"/>
                                          </p:val>
                                        </p:tav>
                                        <p:tav tm="100000">
                                          <p:val>
                                            <p:strVal val="#ppt_x"/>
                                          </p:val>
                                        </p:tav>
                                      </p:tavLst>
                                    </p:anim>
                                    <p:anim calcmode="lin" valueType="num">
                                      <p:cBhvr>
                                        <p:cTn id="54" dur="75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750"/>
                                        <p:tgtEl>
                                          <p:spTgt spid="13"/>
                                        </p:tgtEl>
                                      </p:cBhvr>
                                    </p:animEffect>
                                    <p:anim calcmode="lin" valueType="num">
                                      <p:cBhvr>
                                        <p:cTn id="58" dur="750" fill="hold"/>
                                        <p:tgtEl>
                                          <p:spTgt spid="13"/>
                                        </p:tgtEl>
                                        <p:attrNameLst>
                                          <p:attrName>ppt_x</p:attrName>
                                        </p:attrNameLst>
                                      </p:cBhvr>
                                      <p:tavLst>
                                        <p:tav tm="0">
                                          <p:val>
                                            <p:strVal val="#ppt_x"/>
                                          </p:val>
                                        </p:tav>
                                        <p:tav tm="100000">
                                          <p:val>
                                            <p:strVal val="#ppt_x"/>
                                          </p:val>
                                        </p:tav>
                                      </p:tavLst>
                                    </p:anim>
                                    <p:anim calcmode="lin" valueType="num">
                                      <p:cBhvr>
                                        <p:cTn id="59" dur="75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750"/>
                                        <p:tgtEl>
                                          <p:spTgt spid="14"/>
                                        </p:tgtEl>
                                      </p:cBhvr>
                                    </p:animEffect>
                                    <p:anim calcmode="lin" valueType="num">
                                      <p:cBhvr>
                                        <p:cTn id="63" dur="750" fill="hold"/>
                                        <p:tgtEl>
                                          <p:spTgt spid="14"/>
                                        </p:tgtEl>
                                        <p:attrNameLst>
                                          <p:attrName>ppt_x</p:attrName>
                                        </p:attrNameLst>
                                      </p:cBhvr>
                                      <p:tavLst>
                                        <p:tav tm="0">
                                          <p:val>
                                            <p:strVal val="#ppt_x"/>
                                          </p:val>
                                        </p:tav>
                                        <p:tav tm="100000">
                                          <p:val>
                                            <p:strVal val="#ppt_x"/>
                                          </p:val>
                                        </p:tav>
                                      </p:tavLst>
                                    </p:anim>
                                    <p:anim calcmode="lin" valueType="num">
                                      <p:cBhvr>
                                        <p:cTn id="64" dur="75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750"/>
                                        <p:tgtEl>
                                          <p:spTgt spid="15"/>
                                        </p:tgtEl>
                                      </p:cBhvr>
                                    </p:animEffect>
                                    <p:anim calcmode="lin" valueType="num">
                                      <p:cBhvr>
                                        <p:cTn id="68" dur="750" fill="hold"/>
                                        <p:tgtEl>
                                          <p:spTgt spid="15"/>
                                        </p:tgtEl>
                                        <p:attrNameLst>
                                          <p:attrName>ppt_x</p:attrName>
                                        </p:attrNameLst>
                                      </p:cBhvr>
                                      <p:tavLst>
                                        <p:tav tm="0">
                                          <p:val>
                                            <p:strVal val="#ppt_x"/>
                                          </p:val>
                                        </p:tav>
                                        <p:tav tm="100000">
                                          <p:val>
                                            <p:strVal val="#ppt_x"/>
                                          </p:val>
                                        </p:tav>
                                      </p:tavLst>
                                    </p:anim>
                                    <p:anim calcmode="lin" valueType="num">
                                      <p:cBhvr>
                                        <p:cTn id="69" dur="75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750"/>
                                        <p:tgtEl>
                                          <p:spTgt spid="16"/>
                                        </p:tgtEl>
                                      </p:cBhvr>
                                    </p:animEffect>
                                    <p:anim calcmode="lin" valueType="num">
                                      <p:cBhvr>
                                        <p:cTn id="73" dur="750" fill="hold"/>
                                        <p:tgtEl>
                                          <p:spTgt spid="16"/>
                                        </p:tgtEl>
                                        <p:attrNameLst>
                                          <p:attrName>ppt_x</p:attrName>
                                        </p:attrNameLst>
                                      </p:cBhvr>
                                      <p:tavLst>
                                        <p:tav tm="0">
                                          <p:val>
                                            <p:strVal val="#ppt_x"/>
                                          </p:val>
                                        </p:tav>
                                        <p:tav tm="100000">
                                          <p:val>
                                            <p:strVal val="#ppt_x"/>
                                          </p:val>
                                        </p:tav>
                                      </p:tavLst>
                                    </p:anim>
                                    <p:anim calcmode="lin" valueType="num">
                                      <p:cBhvr>
                                        <p:cTn id="74" dur="750" fill="hold"/>
                                        <p:tgtEl>
                                          <p:spTgt spid="1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750"/>
                                        <p:tgtEl>
                                          <p:spTgt spid="17"/>
                                        </p:tgtEl>
                                      </p:cBhvr>
                                    </p:animEffect>
                                    <p:anim calcmode="lin" valueType="num">
                                      <p:cBhvr>
                                        <p:cTn id="78" dur="750" fill="hold"/>
                                        <p:tgtEl>
                                          <p:spTgt spid="17"/>
                                        </p:tgtEl>
                                        <p:attrNameLst>
                                          <p:attrName>ppt_x</p:attrName>
                                        </p:attrNameLst>
                                      </p:cBhvr>
                                      <p:tavLst>
                                        <p:tav tm="0">
                                          <p:val>
                                            <p:strVal val="#ppt_x"/>
                                          </p:val>
                                        </p:tav>
                                        <p:tav tm="100000">
                                          <p:val>
                                            <p:strVal val="#ppt_x"/>
                                          </p:val>
                                        </p:tav>
                                      </p:tavLst>
                                    </p:anim>
                                    <p:anim calcmode="lin" valueType="num">
                                      <p:cBhvr>
                                        <p:cTn id="79" dur="750" fill="hold"/>
                                        <p:tgtEl>
                                          <p:spTgt spid="1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750"/>
                                        <p:tgtEl>
                                          <p:spTgt spid="18"/>
                                        </p:tgtEl>
                                      </p:cBhvr>
                                    </p:animEffect>
                                    <p:anim calcmode="lin" valueType="num">
                                      <p:cBhvr>
                                        <p:cTn id="83" dur="750" fill="hold"/>
                                        <p:tgtEl>
                                          <p:spTgt spid="18"/>
                                        </p:tgtEl>
                                        <p:attrNameLst>
                                          <p:attrName>ppt_x</p:attrName>
                                        </p:attrNameLst>
                                      </p:cBhvr>
                                      <p:tavLst>
                                        <p:tav tm="0">
                                          <p:val>
                                            <p:strVal val="#ppt_x"/>
                                          </p:val>
                                        </p:tav>
                                        <p:tav tm="100000">
                                          <p:val>
                                            <p:strVal val="#ppt_x"/>
                                          </p:val>
                                        </p:tav>
                                      </p:tavLst>
                                    </p:anim>
                                    <p:anim calcmode="lin" valueType="num">
                                      <p:cBhvr>
                                        <p:cTn id="84" dur="750" fill="hold"/>
                                        <p:tgtEl>
                                          <p:spTgt spid="1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fade">
                                      <p:cBhvr>
                                        <p:cTn id="87" dur="750"/>
                                        <p:tgtEl>
                                          <p:spTgt spid="19"/>
                                        </p:tgtEl>
                                      </p:cBhvr>
                                    </p:animEffect>
                                    <p:anim calcmode="lin" valueType="num">
                                      <p:cBhvr>
                                        <p:cTn id="88" dur="750" fill="hold"/>
                                        <p:tgtEl>
                                          <p:spTgt spid="19"/>
                                        </p:tgtEl>
                                        <p:attrNameLst>
                                          <p:attrName>ppt_x</p:attrName>
                                        </p:attrNameLst>
                                      </p:cBhvr>
                                      <p:tavLst>
                                        <p:tav tm="0">
                                          <p:val>
                                            <p:strVal val="#ppt_x"/>
                                          </p:val>
                                        </p:tav>
                                        <p:tav tm="100000">
                                          <p:val>
                                            <p:strVal val="#ppt_x"/>
                                          </p:val>
                                        </p:tav>
                                      </p:tavLst>
                                    </p:anim>
                                    <p:anim calcmode="lin" valueType="num">
                                      <p:cBhvr>
                                        <p:cTn id="89" dur="750" fill="hold"/>
                                        <p:tgtEl>
                                          <p:spTgt spid="1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750"/>
                                        <p:tgtEl>
                                          <p:spTgt spid="20"/>
                                        </p:tgtEl>
                                      </p:cBhvr>
                                    </p:animEffect>
                                    <p:anim calcmode="lin" valueType="num">
                                      <p:cBhvr>
                                        <p:cTn id="93" dur="750" fill="hold"/>
                                        <p:tgtEl>
                                          <p:spTgt spid="20"/>
                                        </p:tgtEl>
                                        <p:attrNameLst>
                                          <p:attrName>ppt_x</p:attrName>
                                        </p:attrNameLst>
                                      </p:cBhvr>
                                      <p:tavLst>
                                        <p:tav tm="0">
                                          <p:val>
                                            <p:strVal val="#ppt_x"/>
                                          </p:val>
                                        </p:tav>
                                        <p:tav tm="100000">
                                          <p:val>
                                            <p:strVal val="#ppt_x"/>
                                          </p:val>
                                        </p:tav>
                                      </p:tavLst>
                                    </p:anim>
                                    <p:anim calcmode="lin" valueType="num">
                                      <p:cBhvr>
                                        <p:cTn id="94" dur="750" fill="hold"/>
                                        <p:tgtEl>
                                          <p:spTgt spid="20"/>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750"/>
                                        <p:tgtEl>
                                          <p:spTgt spid="21"/>
                                        </p:tgtEl>
                                      </p:cBhvr>
                                    </p:animEffect>
                                    <p:anim calcmode="lin" valueType="num">
                                      <p:cBhvr>
                                        <p:cTn id="98" dur="750" fill="hold"/>
                                        <p:tgtEl>
                                          <p:spTgt spid="21"/>
                                        </p:tgtEl>
                                        <p:attrNameLst>
                                          <p:attrName>ppt_x</p:attrName>
                                        </p:attrNameLst>
                                      </p:cBhvr>
                                      <p:tavLst>
                                        <p:tav tm="0">
                                          <p:val>
                                            <p:strVal val="#ppt_x"/>
                                          </p:val>
                                        </p:tav>
                                        <p:tav tm="100000">
                                          <p:val>
                                            <p:strVal val="#ppt_x"/>
                                          </p:val>
                                        </p:tav>
                                      </p:tavLst>
                                    </p:anim>
                                    <p:anim calcmode="lin" valueType="num">
                                      <p:cBhvr>
                                        <p:cTn id="99" dur="750" fill="hold"/>
                                        <p:tgtEl>
                                          <p:spTgt spid="21"/>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750"/>
                                        <p:tgtEl>
                                          <p:spTgt spid="22"/>
                                        </p:tgtEl>
                                      </p:cBhvr>
                                    </p:animEffect>
                                    <p:anim calcmode="lin" valueType="num">
                                      <p:cBhvr>
                                        <p:cTn id="103" dur="750" fill="hold"/>
                                        <p:tgtEl>
                                          <p:spTgt spid="22"/>
                                        </p:tgtEl>
                                        <p:attrNameLst>
                                          <p:attrName>ppt_x</p:attrName>
                                        </p:attrNameLst>
                                      </p:cBhvr>
                                      <p:tavLst>
                                        <p:tav tm="0">
                                          <p:val>
                                            <p:strVal val="#ppt_x"/>
                                          </p:val>
                                        </p:tav>
                                        <p:tav tm="100000">
                                          <p:val>
                                            <p:strVal val="#ppt_x"/>
                                          </p:val>
                                        </p:tav>
                                      </p:tavLst>
                                    </p:anim>
                                    <p:anim calcmode="lin" valueType="num">
                                      <p:cBhvr>
                                        <p:cTn id="104" dur="750" fill="hold"/>
                                        <p:tgtEl>
                                          <p:spTgt spid="22"/>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750"/>
                                        <p:tgtEl>
                                          <p:spTgt spid="23"/>
                                        </p:tgtEl>
                                      </p:cBhvr>
                                    </p:animEffect>
                                    <p:anim calcmode="lin" valueType="num">
                                      <p:cBhvr>
                                        <p:cTn id="108" dur="750" fill="hold"/>
                                        <p:tgtEl>
                                          <p:spTgt spid="23"/>
                                        </p:tgtEl>
                                        <p:attrNameLst>
                                          <p:attrName>ppt_x</p:attrName>
                                        </p:attrNameLst>
                                      </p:cBhvr>
                                      <p:tavLst>
                                        <p:tav tm="0">
                                          <p:val>
                                            <p:strVal val="#ppt_x"/>
                                          </p:val>
                                        </p:tav>
                                        <p:tav tm="100000">
                                          <p:val>
                                            <p:strVal val="#ppt_x"/>
                                          </p:val>
                                        </p:tav>
                                      </p:tavLst>
                                    </p:anim>
                                    <p:anim calcmode="lin" valueType="num">
                                      <p:cBhvr>
                                        <p:cTn id="109" dur="750" fill="hold"/>
                                        <p:tgtEl>
                                          <p:spTgt spid="23"/>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4"/>
                                        </p:tgtEl>
                                        <p:attrNameLst>
                                          <p:attrName>style.visibility</p:attrName>
                                        </p:attrNameLst>
                                      </p:cBhvr>
                                      <p:to>
                                        <p:strVal val="visible"/>
                                      </p:to>
                                    </p:set>
                                    <p:animEffect transition="in" filter="fade">
                                      <p:cBhvr>
                                        <p:cTn id="112" dur="750"/>
                                        <p:tgtEl>
                                          <p:spTgt spid="24"/>
                                        </p:tgtEl>
                                      </p:cBhvr>
                                    </p:animEffect>
                                    <p:anim calcmode="lin" valueType="num">
                                      <p:cBhvr>
                                        <p:cTn id="113" dur="750" fill="hold"/>
                                        <p:tgtEl>
                                          <p:spTgt spid="24"/>
                                        </p:tgtEl>
                                        <p:attrNameLst>
                                          <p:attrName>ppt_x</p:attrName>
                                        </p:attrNameLst>
                                      </p:cBhvr>
                                      <p:tavLst>
                                        <p:tav tm="0">
                                          <p:val>
                                            <p:strVal val="#ppt_x"/>
                                          </p:val>
                                        </p:tav>
                                        <p:tav tm="100000">
                                          <p:val>
                                            <p:strVal val="#ppt_x"/>
                                          </p:val>
                                        </p:tav>
                                      </p:tavLst>
                                    </p:anim>
                                    <p:anim calcmode="lin" valueType="num">
                                      <p:cBhvr>
                                        <p:cTn id="114" dur="750" fill="hold"/>
                                        <p:tgtEl>
                                          <p:spTgt spid="24"/>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fade">
                                      <p:cBhvr>
                                        <p:cTn id="117" dur="750"/>
                                        <p:tgtEl>
                                          <p:spTgt spid="25"/>
                                        </p:tgtEl>
                                      </p:cBhvr>
                                    </p:animEffect>
                                    <p:anim calcmode="lin" valueType="num">
                                      <p:cBhvr>
                                        <p:cTn id="118" dur="750" fill="hold"/>
                                        <p:tgtEl>
                                          <p:spTgt spid="25"/>
                                        </p:tgtEl>
                                        <p:attrNameLst>
                                          <p:attrName>ppt_x</p:attrName>
                                        </p:attrNameLst>
                                      </p:cBhvr>
                                      <p:tavLst>
                                        <p:tav tm="0">
                                          <p:val>
                                            <p:strVal val="#ppt_x"/>
                                          </p:val>
                                        </p:tav>
                                        <p:tav tm="100000">
                                          <p:val>
                                            <p:strVal val="#ppt_x"/>
                                          </p:val>
                                        </p:tav>
                                      </p:tavLst>
                                    </p:anim>
                                    <p:anim calcmode="lin" valueType="num">
                                      <p:cBhvr>
                                        <p:cTn id="119" dur="750" fill="hold"/>
                                        <p:tgtEl>
                                          <p:spTgt spid="25"/>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26"/>
                                        </p:tgtEl>
                                        <p:attrNameLst>
                                          <p:attrName>style.visibility</p:attrName>
                                        </p:attrNameLst>
                                      </p:cBhvr>
                                      <p:to>
                                        <p:strVal val="visible"/>
                                      </p:to>
                                    </p:set>
                                    <p:animEffect transition="in" filter="fade">
                                      <p:cBhvr>
                                        <p:cTn id="122" dur="750"/>
                                        <p:tgtEl>
                                          <p:spTgt spid="26"/>
                                        </p:tgtEl>
                                      </p:cBhvr>
                                    </p:animEffect>
                                    <p:anim calcmode="lin" valueType="num">
                                      <p:cBhvr>
                                        <p:cTn id="123" dur="750" fill="hold"/>
                                        <p:tgtEl>
                                          <p:spTgt spid="26"/>
                                        </p:tgtEl>
                                        <p:attrNameLst>
                                          <p:attrName>ppt_x</p:attrName>
                                        </p:attrNameLst>
                                      </p:cBhvr>
                                      <p:tavLst>
                                        <p:tav tm="0">
                                          <p:val>
                                            <p:strVal val="#ppt_x"/>
                                          </p:val>
                                        </p:tav>
                                        <p:tav tm="100000">
                                          <p:val>
                                            <p:strVal val="#ppt_x"/>
                                          </p:val>
                                        </p:tav>
                                      </p:tavLst>
                                    </p:anim>
                                    <p:anim calcmode="lin" valueType="num">
                                      <p:cBhvr>
                                        <p:cTn id="124" dur="750" fill="hold"/>
                                        <p:tgtEl>
                                          <p:spTgt spid="26"/>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fade">
                                      <p:cBhvr>
                                        <p:cTn id="127" dur="750"/>
                                        <p:tgtEl>
                                          <p:spTgt spid="27"/>
                                        </p:tgtEl>
                                      </p:cBhvr>
                                    </p:animEffect>
                                    <p:anim calcmode="lin" valueType="num">
                                      <p:cBhvr>
                                        <p:cTn id="128" dur="750" fill="hold"/>
                                        <p:tgtEl>
                                          <p:spTgt spid="27"/>
                                        </p:tgtEl>
                                        <p:attrNameLst>
                                          <p:attrName>ppt_x</p:attrName>
                                        </p:attrNameLst>
                                      </p:cBhvr>
                                      <p:tavLst>
                                        <p:tav tm="0">
                                          <p:val>
                                            <p:strVal val="#ppt_x"/>
                                          </p:val>
                                        </p:tav>
                                        <p:tav tm="100000">
                                          <p:val>
                                            <p:strVal val="#ppt_x"/>
                                          </p:val>
                                        </p:tav>
                                      </p:tavLst>
                                    </p:anim>
                                    <p:anim calcmode="lin" valueType="num">
                                      <p:cBhvr>
                                        <p:cTn id="129" dur="750" fill="hold"/>
                                        <p:tgtEl>
                                          <p:spTgt spid="27"/>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28"/>
                                        </p:tgtEl>
                                        <p:attrNameLst>
                                          <p:attrName>style.visibility</p:attrName>
                                        </p:attrNameLst>
                                      </p:cBhvr>
                                      <p:to>
                                        <p:strVal val="visible"/>
                                      </p:to>
                                    </p:set>
                                    <p:animEffect transition="in" filter="fade">
                                      <p:cBhvr>
                                        <p:cTn id="132" dur="750"/>
                                        <p:tgtEl>
                                          <p:spTgt spid="28"/>
                                        </p:tgtEl>
                                      </p:cBhvr>
                                    </p:animEffect>
                                    <p:anim calcmode="lin" valueType="num">
                                      <p:cBhvr>
                                        <p:cTn id="133" dur="750" fill="hold"/>
                                        <p:tgtEl>
                                          <p:spTgt spid="28"/>
                                        </p:tgtEl>
                                        <p:attrNameLst>
                                          <p:attrName>ppt_x</p:attrName>
                                        </p:attrNameLst>
                                      </p:cBhvr>
                                      <p:tavLst>
                                        <p:tav tm="0">
                                          <p:val>
                                            <p:strVal val="#ppt_x"/>
                                          </p:val>
                                        </p:tav>
                                        <p:tav tm="100000">
                                          <p:val>
                                            <p:strVal val="#ppt_x"/>
                                          </p:val>
                                        </p:tav>
                                      </p:tavLst>
                                    </p:anim>
                                    <p:anim calcmode="lin" valueType="num">
                                      <p:cBhvr>
                                        <p:cTn id="134"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name="Slide 37">
    <p:bg>
      <p:bgPr>
        <a:solidFill>
          <a:srgbClr val="FFFFFF"/>
        </a:solidFill>
        <a:effectLst/>
      </p:bgPr>
    </p:bg>
    <p:spTree>
      <p:nvGrpSpPr>
        <p:cNvPr id="1" name=""/>
        <p:cNvGrpSpPr/>
        <p:nvPr/>
      </p:nvGrpSpPr>
      <p:grpSpPr>
        <a:xfrm>
          <a:off x="0" y="0"/>
          <a:ext cx="0" cy="0"/>
          <a:chOff x="0" y="0"/>
          <a:chExt cx="0" cy="0"/>
        </a:xfrm>
      </p:grpSpPr>
      <p:pic>
        <p:nvPicPr>
          <p:cNvPr id="2" name="Vector"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18288000" cy="10287000"/>
          </a:xfrm>
          <a:prstGeom prst="rect">
            <a:avLst/>
          </a:prstGeom>
        </p:spPr>
      </p:pic>
      <p:pic>
        <p:nvPicPr>
          <p:cNvPr id="3" name="Group"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400300"/>
            <a:ext cx="5487521" cy="6000751"/>
          </a:xfrm>
          <a:prstGeom prst="rect">
            <a:avLst/>
          </a:prstGeom>
        </p:spPr>
      </p:pic>
      <p:pic>
        <p:nvPicPr>
          <p:cNvPr id="4" name="Group 59"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 y="7724775"/>
            <a:ext cx="1524000" cy="1524000"/>
          </a:xfrm>
          <a:prstGeom prst="rect">
            <a:avLst/>
          </a:prstGeom>
        </p:spPr>
      </p:pic>
      <p:pic>
        <p:nvPicPr>
          <p:cNvPr id="5" name="Group"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190625" y="923925"/>
            <a:ext cx="5440114" cy="1581151"/>
          </a:xfrm>
          <a:prstGeom prst="rect">
            <a:avLst/>
          </a:prstGeom>
        </p:spPr>
      </p:pic>
      <p:pic>
        <p:nvPicPr>
          <p:cNvPr id="6" name="image 35" descr="preencoded.png"/>
          <p:cNvPicPr>
            <a:picLocks noChangeAspect="1"/>
          </p:cNvPicPr>
          <p:nvPr/>
        </p:nvPicPr>
        <p:blipFill>
          <a:blip r:embed="rId11"/>
          <a:srcRect/>
          <a:stretch/>
        </p:blipFill>
        <p:spPr>
          <a:xfrm>
            <a:off x="8186886" y="3009900"/>
            <a:ext cx="362248" cy="343670"/>
          </a:xfrm>
          <a:prstGeom prst="rect">
            <a:avLst/>
          </a:prstGeom>
        </p:spPr>
      </p:pic>
      <p:pic>
        <p:nvPicPr>
          <p:cNvPr id="7" name="image 44" descr="preencoded.png"/>
          <p:cNvPicPr>
            <a:picLocks noChangeAspect="1"/>
          </p:cNvPicPr>
          <p:nvPr/>
        </p:nvPicPr>
        <p:blipFill>
          <a:blip r:embed="rId12"/>
          <a:srcRect/>
          <a:stretch/>
        </p:blipFill>
        <p:spPr>
          <a:xfrm>
            <a:off x="14571911" y="6534150"/>
            <a:ext cx="362248" cy="343670"/>
          </a:xfrm>
          <a:prstGeom prst="rect">
            <a:avLst/>
          </a:prstGeom>
        </p:spPr>
      </p:pic>
      <p:pic>
        <p:nvPicPr>
          <p:cNvPr id="8" name="image 46" descr="preencoded.png"/>
          <p:cNvPicPr>
            <a:picLocks noChangeAspect="1"/>
          </p:cNvPicPr>
          <p:nvPr/>
        </p:nvPicPr>
        <p:blipFill>
          <a:blip r:embed="rId11"/>
          <a:srcRect/>
          <a:stretch/>
        </p:blipFill>
        <p:spPr>
          <a:xfrm>
            <a:off x="8186886" y="6534150"/>
            <a:ext cx="362248" cy="343670"/>
          </a:xfrm>
          <a:prstGeom prst="rect">
            <a:avLst/>
          </a:prstGeom>
        </p:spPr>
      </p:pic>
      <p:pic>
        <p:nvPicPr>
          <p:cNvPr id="9" name="image 48" descr="preencoded.png"/>
          <p:cNvPicPr>
            <a:picLocks noChangeAspect="1"/>
          </p:cNvPicPr>
          <p:nvPr/>
        </p:nvPicPr>
        <p:blipFill>
          <a:blip r:embed="rId13"/>
          <a:srcRect/>
          <a:stretch/>
        </p:blipFill>
        <p:spPr>
          <a:xfrm>
            <a:off x="8186886" y="8999683"/>
            <a:ext cx="362248" cy="343670"/>
          </a:xfrm>
          <a:prstGeom prst="rect">
            <a:avLst/>
          </a:prstGeom>
        </p:spPr>
      </p:pic>
      <p:pic>
        <p:nvPicPr>
          <p:cNvPr id="10" name="image 45" descr="preencoded.png"/>
          <p:cNvPicPr>
            <a:picLocks noChangeAspect="1"/>
          </p:cNvPicPr>
          <p:nvPr/>
        </p:nvPicPr>
        <p:blipFill>
          <a:blip r:embed="rId14"/>
          <a:srcRect/>
          <a:stretch/>
        </p:blipFill>
        <p:spPr>
          <a:xfrm>
            <a:off x="11496973" y="6534150"/>
            <a:ext cx="362248" cy="343670"/>
          </a:xfrm>
          <a:prstGeom prst="rect">
            <a:avLst/>
          </a:prstGeom>
        </p:spPr>
      </p:pic>
      <p:pic>
        <p:nvPicPr>
          <p:cNvPr id="11" name="image 43" descr="preencoded.png"/>
          <p:cNvPicPr>
            <a:picLocks noChangeAspect="1"/>
          </p:cNvPicPr>
          <p:nvPr/>
        </p:nvPicPr>
        <p:blipFill>
          <a:blip r:embed="rId15"/>
          <a:srcRect/>
          <a:stretch/>
        </p:blipFill>
        <p:spPr>
          <a:xfrm>
            <a:off x="11406522" y="3009900"/>
            <a:ext cx="362248" cy="343670"/>
          </a:xfrm>
          <a:prstGeom prst="rect">
            <a:avLst/>
          </a:prstGeom>
        </p:spPr>
      </p:pic>
      <p:pic>
        <p:nvPicPr>
          <p:cNvPr id="12" name="image 47" descr="preencoded.png"/>
          <p:cNvPicPr>
            <a:picLocks noChangeAspect="1"/>
          </p:cNvPicPr>
          <p:nvPr/>
        </p:nvPicPr>
        <p:blipFill>
          <a:blip r:embed="rId16"/>
          <a:srcRect/>
          <a:stretch/>
        </p:blipFill>
        <p:spPr>
          <a:xfrm>
            <a:off x="14553828" y="3009900"/>
            <a:ext cx="362248" cy="343670"/>
          </a:xfrm>
          <a:prstGeom prst="rect">
            <a:avLst/>
          </a:prstGeom>
        </p:spPr>
      </p:pic>
      <p:pic>
        <p:nvPicPr>
          <p:cNvPr id="13" name="image 34" descr="preencoded.png"/>
          <p:cNvPicPr>
            <a:picLocks noChangeAspect="1"/>
          </p:cNvPicPr>
          <p:nvPr/>
        </p:nvPicPr>
        <p:blipFill>
          <a:blip r:embed="rId17"/>
          <a:srcRect/>
          <a:stretch/>
        </p:blipFill>
        <p:spPr>
          <a:xfrm>
            <a:off x="8186812" y="914400"/>
            <a:ext cx="345802" cy="452197"/>
          </a:xfrm>
          <a:prstGeom prst="rect">
            <a:avLst/>
          </a:prstGeom>
        </p:spPr>
      </p:pic>
      <p:pic>
        <p:nvPicPr>
          <p:cNvPr id="14" name="image 41" descr="preencoded.png"/>
          <p:cNvPicPr>
            <a:picLocks noChangeAspect="1"/>
          </p:cNvPicPr>
          <p:nvPr/>
        </p:nvPicPr>
        <p:blipFill>
          <a:blip r:embed="rId18"/>
          <a:srcRect/>
          <a:stretch/>
        </p:blipFill>
        <p:spPr>
          <a:xfrm>
            <a:off x="11406522" y="914400"/>
            <a:ext cx="345802" cy="452197"/>
          </a:xfrm>
          <a:prstGeom prst="rect">
            <a:avLst/>
          </a:prstGeom>
        </p:spPr>
      </p:pic>
      <p:pic>
        <p:nvPicPr>
          <p:cNvPr id="15" name="image 42" descr="preencoded.png"/>
          <p:cNvPicPr>
            <a:picLocks noChangeAspect="1"/>
          </p:cNvPicPr>
          <p:nvPr/>
        </p:nvPicPr>
        <p:blipFill>
          <a:blip r:embed="rId19"/>
          <a:srcRect/>
          <a:stretch/>
        </p:blipFill>
        <p:spPr>
          <a:xfrm>
            <a:off x="14553828" y="914400"/>
            <a:ext cx="345802" cy="452197"/>
          </a:xfrm>
          <a:prstGeom prst="rect">
            <a:avLst/>
          </a:prstGeom>
        </p:spPr>
      </p:pic>
      <p:pic>
        <p:nvPicPr>
          <p:cNvPr id="16" name="Line 1 (Stroke)"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1068050" y="781050"/>
            <a:ext cx="9525" cy="9105900"/>
          </a:xfrm>
          <a:prstGeom prst="rect">
            <a:avLst/>
          </a:prstGeom>
        </p:spPr>
      </p:pic>
      <p:pic>
        <p:nvPicPr>
          <p:cNvPr id="17" name="Line 2 (Stroke)"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4135100" y="781050"/>
            <a:ext cx="9525" cy="9105900"/>
          </a:xfrm>
          <a:prstGeom prst="rect">
            <a:avLst/>
          </a:prstGeom>
        </p:spPr>
      </p:pic>
      <p:sp>
        <p:nvSpPr>
          <p:cNvPr id="18" name="Diseamos"/>
          <p:cNvSpPr/>
          <p:nvPr/>
        </p:nvSpPr>
        <p:spPr>
          <a:xfrm>
            <a:off x="1704975" y="4181475"/>
            <a:ext cx="4838700" cy="790575"/>
          </a:xfrm>
          <a:prstGeom prst="rect">
            <a:avLst/>
          </a:prstGeom>
          <a:noFill/>
          <a:ln/>
        </p:spPr>
        <p:txBody>
          <a:bodyPr wrap="square" lIns="0" tIns="0" rIns="0" bIns="0" rtlCol="0" anchor="ctr"/>
          <a:lstStyle/>
          <a:p>
            <a:pPr marL="0" indent="0" algn="l">
              <a:lnSpc>
                <a:spcPts val="7875"/>
              </a:lnSpc>
              <a:buNone/>
            </a:pPr>
            <a:r>
              <a:rPr lang="en-US" sz="5250" dirty="0">
                <a:solidFill>
                  <a:srgbClr val="FFFFFF"/>
                </a:solidFill>
                <a:latin typeface="Poppins SemiBold" pitchFamily="34" charset="0"/>
                <a:ea typeface="Poppins SemiBold" pitchFamily="34" charset="-122"/>
                <a:cs typeface="Poppins SemiBold" pitchFamily="34" charset="-120"/>
              </a:rPr>
              <a:t>DISEÑAMOS </a:t>
            </a:r>
            <a:endParaRPr lang="en-US" sz="5250" dirty="0"/>
          </a:p>
        </p:txBody>
      </p:sp>
      <p:sp>
        <p:nvSpPr>
          <p:cNvPr id="19" name="el Futuro DIGITAL"/>
          <p:cNvSpPr/>
          <p:nvPr/>
        </p:nvSpPr>
        <p:spPr>
          <a:xfrm>
            <a:off x="1743075" y="4962525"/>
            <a:ext cx="5314950" cy="790575"/>
          </a:xfrm>
          <a:prstGeom prst="rect">
            <a:avLst/>
          </a:prstGeom>
          <a:noFill/>
          <a:ln/>
        </p:spPr>
        <p:txBody>
          <a:bodyPr wrap="square" lIns="0" tIns="0" rIns="0" bIns="0" rtlCol="0" anchor="ctr"/>
          <a:lstStyle/>
          <a:p>
            <a:pPr marL="0" indent="0" algn="l">
              <a:lnSpc>
                <a:spcPts val="6750"/>
              </a:lnSpc>
              <a:buNone/>
            </a:pPr>
            <a:r>
              <a:rPr lang="en-US" sz="4500" dirty="0">
                <a:solidFill>
                  <a:srgbClr val="FFFFFF"/>
                </a:solidFill>
                <a:latin typeface="Poppins Light" pitchFamily="34" charset="0"/>
                <a:ea typeface="Poppins Light" pitchFamily="34" charset="-122"/>
                <a:cs typeface="Poppins Light" pitchFamily="34" charset="-120"/>
              </a:rPr>
              <a:t>EL FUTURO DIGITAL</a:t>
            </a:r>
            <a:endParaRPr lang="en-US" sz="4500" dirty="0"/>
          </a:p>
        </p:txBody>
      </p:sp>
      <p:sp>
        <p:nvSpPr>
          <p:cNvPr id="20" name="wwwita-sacom"/>
          <p:cNvSpPr/>
          <p:nvPr/>
        </p:nvSpPr>
        <p:spPr>
          <a:xfrm>
            <a:off x="1466850" y="9382125"/>
            <a:ext cx="1619250" cy="247650"/>
          </a:xfrm>
          <a:prstGeom prst="rect">
            <a:avLst/>
          </a:prstGeom>
          <a:noFill/>
          <a:ln/>
        </p:spPr>
        <p:txBody>
          <a:bodyPr wrap="square" lIns="0" tIns="0" rIns="0" bIns="0" rtlCol="0" anchor="t"/>
          <a:lstStyle/>
          <a:p>
            <a:pPr marL="0" indent="0" algn="ctr">
              <a:lnSpc>
                <a:spcPts val="1725"/>
              </a:lnSpc>
              <a:buNone/>
            </a:pPr>
            <a:r>
              <a:rPr lang="en-US" sz="1425" dirty="0">
                <a:solidFill>
                  <a:srgbClr val="FFFFFF"/>
                </a:solidFill>
                <a:latin typeface="Mont Light" pitchFamily="34" charset="0"/>
                <a:ea typeface="Mont Light" pitchFamily="34" charset="-122"/>
                <a:cs typeface="Mont Light" pitchFamily="34" charset="-120"/>
              </a:rPr>
              <a:t>www.ita-sa.com</a:t>
            </a:r>
            <a:endParaRPr lang="en-US" sz="1425" dirty="0"/>
          </a:p>
        </p:txBody>
      </p:sp>
      <p:sp>
        <p:nvSpPr>
          <p:cNvPr id="21" name="ESPAA Madrid Calle Ayala 27 28001 2 Izquierda"/>
          <p:cNvSpPr/>
          <p:nvPr/>
        </p:nvSpPr>
        <p:spPr>
          <a:xfrm>
            <a:off x="11496973" y="4984173"/>
            <a:ext cx="2659880" cy="777779"/>
          </a:xfrm>
          <a:prstGeom prst="rect">
            <a:avLst/>
          </a:prstGeom>
          <a:noFill/>
          <a:ln/>
        </p:spPr>
        <p:txBody>
          <a:bodyPr wrap="square" lIns="0" tIns="0" rIns="0" bIns="0" rtlCol="0" anchor="t"/>
          <a:lstStyle/>
          <a:p>
            <a:pPr marL="0" indent="0" algn="l">
              <a:lnSpc>
                <a:spcPts val="2172"/>
              </a:lnSpc>
              <a:buNone/>
            </a:pPr>
            <a:r>
              <a:rPr lang="en-US" sz="1751" kern="0" spc="-75" dirty="0">
                <a:solidFill>
                  <a:srgbClr val="E4EEF7"/>
                </a:solidFill>
                <a:latin typeface="Poppins SemiBold" pitchFamily="34" charset="0"/>
                <a:ea typeface="Poppins SemiBold" pitchFamily="34" charset="-122"/>
                <a:cs typeface="Poppins SemiBold" pitchFamily="34" charset="-120"/>
              </a:rPr>
              <a:t>ESPAÑA
</a:t>
            </a:r>
            <a:r>
              <a:rPr lang="en-US" sz="1751" kern="0" spc="-75" dirty="0">
                <a:solidFill>
                  <a:srgbClr val="E4EEF7"/>
                </a:solidFill>
                <a:latin typeface="Poppins Light" pitchFamily="34" charset="0"/>
                <a:ea typeface="Poppins Light" pitchFamily="34" charset="-122"/>
                <a:cs typeface="Poppins Light" pitchFamily="34" charset="-120"/>
              </a:rPr>
              <a:t>Madrid, Calle Ayala, 27 28001, 2ª Izquierda</a:t>
            </a:r>
            <a:endParaRPr lang="en-US" sz="1751" dirty="0"/>
          </a:p>
        </p:txBody>
      </p:sp>
      <p:sp>
        <p:nvSpPr>
          <p:cNvPr id="22" name="MXICO Mxico DF Paseo de la Reforma 342 Torre New York Life piso 26"/>
          <p:cNvSpPr/>
          <p:nvPr/>
        </p:nvSpPr>
        <p:spPr>
          <a:xfrm>
            <a:off x="8186886" y="4984173"/>
            <a:ext cx="2623704" cy="1157624"/>
          </a:xfrm>
          <a:prstGeom prst="rect">
            <a:avLst/>
          </a:prstGeom>
          <a:noFill/>
          <a:ln/>
        </p:spPr>
        <p:txBody>
          <a:bodyPr wrap="square" lIns="0" tIns="0" rIns="0" bIns="0" rtlCol="0" anchor="t"/>
          <a:lstStyle/>
          <a:p>
            <a:pPr marL="0" indent="0" algn="l">
              <a:lnSpc>
                <a:spcPts val="2172"/>
              </a:lnSpc>
              <a:buNone/>
            </a:pPr>
            <a:r>
              <a:rPr lang="en-US" sz="1751" kern="0" spc="-75" dirty="0">
                <a:solidFill>
                  <a:srgbClr val="E4EEF7"/>
                </a:solidFill>
                <a:latin typeface="Poppins SemiBold" pitchFamily="34" charset="0"/>
                <a:ea typeface="Poppins SemiBold" pitchFamily="34" charset="-122"/>
                <a:cs typeface="Poppins SemiBold" pitchFamily="34" charset="-120"/>
              </a:rPr>
              <a:t>MÉXICO</a:t>
            </a:r>
            <a:r>
              <a:rPr lang="en-US" sz="1751" kern="0" spc="-75" dirty="0">
                <a:solidFill>
                  <a:srgbClr val="E4EEF7"/>
                </a:solidFill>
                <a:latin typeface="Poppins Light" pitchFamily="34" charset="0"/>
                <a:ea typeface="Poppins Light" pitchFamily="34" charset="-122"/>
                <a:cs typeface="Poppins Light" pitchFamily="34" charset="-120"/>
              </a:rPr>
              <a:t> 
México D.F, Paseo de la Reforma 342, Torre New York Life, piso 26</a:t>
            </a:r>
            <a:endParaRPr lang="en-US" sz="1751" dirty="0"/>
          </a:p>
        </p:txBody>
      </p:sp>
      <p:sp>
        <p:nvSpPr>
          <p:cNvPr id="23" name="COLOMBIA Bogot Calle 93 N 12  14 Oficina 704 Barranquilla Carrera 38  74 - 61 oficina 216"/>
          <p:cNvSpPr/>
          <p:nvPr/>
        </p:nvSpPr>
        <p:spPr>
          <a:xfrm>
            <a:off x="8186886" y="1457037"/>
            <a:ext cx="2623704" cy="1356591"/>
          </a:xfrm>
          <a:prstGeom prst="rect">
            <a:avLst/>
          </a:prstGeom>
          <a:noFill/>
          <a:ln/>
        </p:spPr>
        <p:txBody>
          <a:bodyPr wrap="square" lIns="0" tIns="0" rIns="0" bIns="0" rtlCol="0" anchor="t"/>
          <a:lstStyle/>
          <a:p>
            <a:pPr marL="0" indent="0" algn="l">
              <a:lnSpc>
                <a:spcPts val="2172"/>
              </a:lnSpc>
              <a:buNone/>
            </a:pPr>
            <a:r>
              <a:rPr lang="en-US" sz="1751" kern="0" spc="-75" dirty="0">
                <a:solidFill>
                  <a:srgbClr val="E4EEF7"/>
                </a:solidFill>
                <a:latin typeface="Poppins SemiBold" pitchFamily="34" charset="0"/>
                <a:ea typeface="Poppins SemiBold" pitchFamily="34" charset="-122"/>
                <a:cs typeface="Poppins SemiBold" pitchFamily="34" charset="-120"/>
              </a:rPr>
              <a:t>COLOMBIA 
</a:t>
            </a:r>
            <a:r>
              <a:rPr lang="en-US" sz="1751" kern="0" spc="-75" dirty="0">
                <a:solidFill>
                  <a:srgbClr val="E4EEF7"/>
                </a:solidFill>
                <a:latin typeface="Poppins Light" pitchFamily="34" charset="0"/>
                <a:ea typeface="Poppins Light" pitchFamily="34" charset="-122"/>
                <a:cs typeface="Poppins Light" pitchFamily="34" charset="-120"/>
              </a:rPr>
              <a:t>Bogotá, Calle 93 N° 12 – 14, Oficina 704
Barranquilla, Carrera 38 # 74 - 61 oficina 216
</a:t>
            </a:r>
            <a:endParaRPr lang="en-US" sz="1751" dirty="0"/>
          </a:p>
        </p:txBody>
      </p:sp>
      <p:sp>
        <p:nvSpPr>
          <p:cNvPr id="24" name="PANAM Panam Torre de las Amricas Oficina 903 Torre A"/>
          <p:cNvSpPr/>
          <p:nvPr/>
        </p:nvSpPr>
        <p:spPr>
          <a:xfrm>
            <a:off x="11406522" y="1457037"/>
            <a:ext cx="2669405" cy="1067185"/>
          </a:xfrm>
          <a:prstGeom prst="rect">
            <a:avLst/>
          </a:prstGeom>
          <a:noFill/>
          <a:ln/>
        </p:spPr>
        <p:txBody>
          <a:bodyPr wrap="square" lIns="0" tIns="0" rIns="0" bIns="0" rtlCol="0" anchor="t"/>
          <a:lstStyle/>
          <a:p>
            <a:pPr marL="0" indent="0" algn="l">
              <a:lnSpc>
                <a:spcPts val="2172"/>
              </a:lnSpc>
              <a:buNone/>
            </a:pPr>
            <a:r>
              <a:rPr lang="en-US" sz="1751" b="1" kern="0" spc="-75" dirty="0">
                <a:solidFill>
                  <a:srgbClr val="E4EEF7"/>
                </a:solidFill>
                <a:latin typeface="Poppins Bold" pitchFamily="34" charset="0"/>
                <a:ea typeface="Poppins Bold" pitchFamily="34" charset="-122"/>
                <a:cs typeface="Poppins Bold" pitchFamily="34" charset="-120"/>
              </a:rPr>
              <a:t>PANAMÁ</a:t>
            </a:r>
            <a:r>
              <a:rPr lang="en-US" sz="1751" kern="0" spc="-75" dirty="0">
                <a:solidFill>
                  <a:srgbClr val="E4EEF7"/>
                </a:solidFill>
                <a:latin typeface="Poppins Light" pitchFamily="34" charset="0"/>
                <a:ea typeface="Poppins Light" pitchFamily="34" charset="-122"/>
                <a:cs typeface="Poppins Light" pitchFamily="34" charset="-120"/>
              </a:rPr>
              <a:t> 
Panamá, Torre de las Américas, Oficina 903, Torre A
</a:t>
            </a:r>
            <a:r>
              <a:rPr lang="en-US" sz="1751" kern="0" spc="-75" dirty="0">
                <a:solidFill>
                  <a:srgbClr val="E4EEF7"/>
                </a:solidFill>
                <a:latin typeface="Poppins SemiBold" pitchFamily="34" charset="0"/>
                <a:ea typeface="Poppins SemiBold" pitchFamily="34" charset="-122"/>
                <a:cs typeface="Poppins SemiBold" pitchFamily="34" charset="-120"/>
              </a:rPr>
              <a:t>
</a:t>
            </a:r>
            <a:endParaRPr lang="en-US" sz="1751" dirty="0"/>
          </a:p>
        </p:txBody>
      </p:sp>
      <p:sp>
        <p:nvSpPr>
          <p:cNvPr id="25" name="EL SALVADOR Carrera al Puerto de La Libertad La libertad"/>
          <p:cNvSpPr/>
          <p:nvPr/>
        </p:nvSpPr>
        <p:spPr>
          <a:xfrm>
            <a:off x="14553828" y="1457037"/>
            <a:ext cx="2623704" cy="777779"/>
          </a:xfrm>
          <a:prstGeom prst="rect">
            <a:avLst/>
          </a:prstGeom>
          <a:noFill/>
          <a:ln/>
        </p:spPr>
        <p:txBody>
          <a:bodyPr wrap="square" lIns="0" tIns="0" rIns="0" bIns="0" rtlCol="0" anchor="t"/>
          <a:lstStyle/>
          <a:p>
            <a:pPr marL="0" indent="0" algn="l">
              <a:lnSpc>
                <a:spcPts val="2172"/>
              </a:lnSpc>
              <a:buNone/>
            </a:pPr>
            <a:r>
              <a:rPr lang="en-US" sz="1751" kern="0" spc="-75" dirty="0">
                <a:solidFill>
                  <a:srgbClr val="E4EEF7"/>
                </a:solidFill>
                <a:latin typeface="Poppins SemiBold" pitchFamily="34" charset="0"/>
                <a:ea typeface="Poppins SemiBold" pitchFamily="34" charset="-122"/>
                <a:cs typeface="Poppins SemiBold" pitchFamily="34" charset="-120"/>
              </a:rPr>
              <a:t>EL SALVADOR
</a:t>
            </a:r>
            <a:r>
              <a:rPr lang="en-US" sz="1751" kern="0" spc="-75" dirty="0">
                <a:solidFill>
                  <a:srgbClr val="E4EEF7"/>
                </a:solidFill>
                <a:latin typeface="Poppins Light" pitchFamily="34" charset="0"/>
                <a:ea typeface="Poppins Light" pitchFamily="34" charset="-122"/>
                <a:cs typeface="Poppins Light" pitchFamily="34" charset="-120"/>
              </a:rPr>
              <a:t>Carrera al Puerto de La Libertad, La libertad
</a:t>
            </a:r>
            <a:endParaRPr lang="en-US" sz="1751" dirty="0"/>
          </a:p>
        </p:txBody>
      </p:sp>
      <p:sp>
        <p:nvSpPr>
          <p:cNvPr id="26" name="HONDURAS Francisco Mozaran Residencial Villas Rosalia Km 6 Carretera a Santa Lucia"/>
          <p:cNvSpPr/>
          <p:nvPr/>
        </p:nvSpPr>
        <p:spPr>
          <a:xfrm>
            <a:off x="14554200" y="4981575"/>
            <a:ext cx="2847975" cy="1343025"/>
          </a:xfrm>
          <a:prstGeom prst="rect">
            <a:avLst/>
          </a:prstGeom>
          <a:noFill/>
          <a:ln/>
        </p:spPr>
        <p:txBody>
          <a:bodyPr wrap="square" lIns="0" tIns="0" rIns="0" bIns="0" rtlCol="0" anchor="t"/>
          <a:lstStyle/>
          <a:p>
            <a:pPr marL="0" indent="0" algn="l">
              <a:lnSpc>
                <a:spcPts val="2172"/>
              </a:lnSpc>
              <a:buNone/>
            </a:pPr>
            <a:r>
              <a:rPr lang="en-US" sz="1751" kern="0" spc="-75" dirty="0">
                <a:solidFill>
                  <a:srgbClr val="E4EEF7"/>
                </a:solidFill>
                <a:latin typeface="Poppins SemiBold" pitchFamily="34" charset="0"/>
                <a:ea typeface="Poppins SemiBold" pitchFamily="34" charset="-122"/>
                <a:cs typeface="Poppins SemiBold" pitchFamily="34" charset="-120"/>
              </a:rPr>
              <a:t>HONDURAS
</a:t>
            </a:r>
            <a:r>
              <a:rPr lang="en-US" sz="1751" kern="0" spc="-75" dirty="0">
                <a:solidFill>
                  <a:srgbClr val="E4EEF7"/>
                </a:solidFill>
                <a:latin typeface="Poppins Light" pitchFamily="34" charset="0"/>
                <a:ea typeface="Poppins Light" pitchFamily="34" charset="-122"/>
                <a:cs typeface="Poppins Light" pitchFamily="34" charset="-120"/>
              </a:rPr>
              <a:t>Francisco Mozaran, Residencial Villas Rosalia Km 6 Carretera a Santa Lucia</a:t>
            </a:r>
            <a:endParaRPr lang="en-US" sz="1751" dirty="0"/>
          </a:p>
        </p:txBody>
      </p:sp>
      <p:sp>
        <p:nvSpPr>
          <p:cNvPr id="27" name="name_57 601 300 4140 57 601 300 0074"/>
          <p:cNvSpPr/>
          <p:nvPr/>
        </p:nvSpPr>
        <p:spPr>
          <a:xfrm>
            <a:off x="8186886" y="3552825"/>
            <a:ext cx="2153420" cy="488373"/>
          </a:xfrm>
          <a:prstGeom prst="rect">
            <a:avLst/>
          </a:prstGeom>
          <a:noFill/>
          <a:ln/>
        </p:spPr>
        <p:txBody>
          <a:bodyPr wrap="square" lIns="0" tIns="0" rIns="0" bIns="0" rtlCol="0" anchor="t"/>
          <a:lstStyle/>
          <a:p>
            <a:pPr marL="0" indent="0" algn="l">
              <a:lnSpc>
                <a:spcPts val="2172"/>
              </a:lnSpc>
              <a:buNone/>
            </a:pPr>
            <a:r>
              <a:rPr lang="en-US" sz="1751" kern="0" spc="-75" dirty="0">
                <a:solidFill>
                  <a:srgbClr val="E4EEF7"/>
                </a:solidFill>
                <a:latin typeface="Poppins Light" pitchFamily="34" charset="0"/>
                <a:ea typeface="Poppins Light" pitchFamily="34" charset="-122"/>
                <a:cs typeface="Poppins Light" pitchFamily="34" charset="-120"/>
              </a:rPr>
              <a:t>+57 601 300 4140
+57 601 300 0074</a:t>
            </a:r>
            <a:endParaRPr lang="en-US" sz="1751" dirty="0"/>
          </a:p>
        </p:txBody>
      </p:sp>
      <p:sp>
        <p:nvSpPr>
          <p:cNvPr id="28" name="name_52 55917111"/>
          <p:cNvSpPr/>
          <p:nvPr/>
        </p:nvSpPr>
        <p:spPr>
          <a:xfrm>
            <a:off x="8186886" y="7077075"/>
            <a:ext cx="2153420" cy="325582"/>
          </a:xfrm>
          <a:prstGeom prst="rect">
            <a:avLst/>
          </a:prstGeom>
          <a:noFill/>
          <a:ln/>
        </p:spPr>
        <p:txBody>
          <a:bodyPr wrap="square" lIns="0" tIns="0" rIns="0" bIns="0" rtlCol="0" anchor="t"/>
          <a:lstStyle/>
          <a:p>
            <a:pPr marL="0" indent="0" algn="l">
              <a:lnSpc>
                <a:spcPts val="2172"/>
              </a:lnSpc>
              <a:buNone/>
            </a:pPr>
            <a:r>
              <a:rPr lang="en-US" sz="1751" kern="0" spc="-75" dirty="0">
                <a:solidFill>
                  <a:srgbClr val="E4EEF7"/>
                </a:solidFill>
                <a:latin typeface="Poppins Light" pitchFamily="34" charset="0"/>
                <a:ea typeface="Poppins Light" pitchFamily="34" charset="-122"/>
                <a:cs typeface="Poppins Light" pitchFamily="34" charset="-120"/>
              </a:rPr>
              <a:t>+52 55917111</a:t>
            </a:r>
            <a:endParaRPr lang="en-US" sz="1751" dirty="0"/>
          </a:p>
        </p:txBody>
      </p:sp>
      <p:sp>
        <p:nvSpPr>
          <p:cNvPr id="29" name="name_595 992 673200"/>
          <p:cNvSpPr/>
          <p:nvPr/>
        </p:nvSpPr>
        <p:spPr>
          <a:xfrm>
            <a:off x="8186886" y="9542320"/>
            <a:ext cx="2153420" cy="325582"/>
          </a:xfrm>
          <a:prstGeom prst="rect">
            <a:avLst/>
          </a:prstGeom>
          <a:noFill/>
          <a:ln/>
        </p:spPr>
        <p:txBody>
          <a:bodyPr wrap="square" lIns="0" tIns="0" rIns="0" bIns="0" rtlCol="0" anchor="t"/>
          <a:lstStyle/>
          <a:p>
            <a:pPr marL="0" indent="0" algn="l">
              <a:lnSpc>
                <a:spcPts val="2172"/>
              </a:lnSpc>
              <a:buNone/>
            </a:pPr>
            <a:r>
              <a:rPr lang="en-US" sz="1751" kern="0" spc="-75" dirty="0">
                <a:solidFill>
                  <a:srgbClr val="E4EEF7"/>
                </a:solidFill>
                <a:latin typeface="Poppins Light" pitchFamily="34" charset="0"/>
                <a:ea typeface="Poppins Light" pitchFamily="34" charset="-122"/>
                <a:cs typeface="Poppins Light" pitchFamily="34" charset="-120"/>
              </a:rPr>
              <a:t>+595 992 673200</a:t>
            </a:r>
            <a:endParaRPr lang="en-US" sz="1751" dirty="0"/>
          </a:p>
        </p:txBody>
      </p:sp>
      <p:sp>
        <p:nvSpPr>
          <p:cNvPr id="30" name="name_507 2015599"/>
          <p:cNvSpPr/>
          <p:nvPr/>
        </p:nvSpPr>
        <p:spPr>
          <a:xfrm>
            <a:off x="11406522" y="3552825"/>
            <a:ext cx="2153420" cy="361758"/>
          </a:xfrm>
          <a:prstGeom prst="rect">
            <a:avLst/>
          </a:prstGeom>
          <a:noFill/>
          <a:ln/>
        </p:spPr>
        <p:txBody>
          <a:bodyPr wrap="square" lIns="0" tIns="0" rIns="0" bIns="0" rtlCol="0" anchor="t"/>
          <a:lstStyle/>
          <a:p>
            <a:pPr marL="0" indent="0" algn="l">
              <a:lnSpc>
                <a:spcPts val="2172"/>
              </a:lnSpc>
              <a:buNone/>
            </a:pPr>
            <a:r>
              <a:rPr lang="en-US" sz="1751" kern="0" spc="-75" dirty="0">
                <a:solidFill>
                  <a:srgbClr val="E4EEF7"/>
                </a:solidFill>
                <a:latin typeface="Poppins SemiBold" pitchFamily="34" charset="0"/>
                <a:ea typeface="Poppins SemiBold" pitchFamily="34" charset="-122"/>
                <a:cs typeface="Poppins SemiBold" pitchFamily="34" charset="-120"/>
              </a:rPr>
              <a:t> </a:t>
            </a:r>
            <a:r>
              <a:rPr lang="en-US" sz="1751" kern="0" spc="-75" dirty="0">
                <a:solidFill>
                  <a:srgbClr val="E4EEF7"/>
                </a:solidFill>
                <a:latin typeface="Poppins Light" pitchFamily="34" charset="0"/>
                <a:ea typeface="Poppins Light" pitchFamily="34" charset="-122"/>
                <a:cs typeface="Poppins Light" pitchFamily="34" charset="-120"/>
              </a:rPr>
              <a:t>+507 2015599</a:t>
            </a:r>
            <a:endParaRPr lang="en-US" sz="1751" dirty="0"/>
          </a:p>
        </p:txBody>
      </p:sp>
      <p:sp>
        <p:nvSpPr>
          <p:cNvPr id="31" name="name_507 2015599"/>
          <p:cNvSpPr/>
          <p:nvPr/>
        </p:nvSpPr>
        <p:spPr>
          <a:xfrm>
            <a:off x="14553828" y="3552825"/>
            <a:ext cx="2153420" cy="361758"/>
          </a:xfrm>
          <a:prstGeom prst="rect">
            <a:avLst/>
          </a:prstGeom>
          <a:noFill/>
          <a:ln/>
        </p:spPr>
        <p:txBody>
          <a:bodyPr wrap="square" lIns="0" tIns="0" rIns="0" bIns="0" rtlCol="0" anchor="t"/>
          <a:lstStyle/>
          <a:p>
            <a:pPr marL="0" indent="0" algn="l">
              <a:lnSpc>
                <a:spcPts val="2172"/>
              </a:lnSpc>
              <a:buNone/>
            </a:pPr>
            <a:r>
              <a:rPr lang="en-US" sz="1752" kern="0" spc="-75" dirty="0">
                <a:solidFill>
                  <a:srgbClr val="E4EEF7"/>
                </a:solidFill>
                <a:latin typeface="Poppins Light" pitchFamily="34" charset="0"/>
                <a:ea typeface="Poppins Light" pitchFamily="34" charset="-122"/>
                <a:cs typeface="Poppins Light" pitchFamily="34" charset="-120"/>
              </a:rPr>
              <a:t>+507 2015599</a:t>
            </a:r>
            <a:endParaRPr lang="en-US" sz="1752" dirty="0"/>
          </a:p>
        </p:txBody>
      </p:sp>
      <p:sp>
        <p:nvSpPr>
          <p:cNvPr id="32" name="name_34 636868954"/>
          <p:cNvSpPr/>
          <p:nvPr/>
        </p:nvSpPr>
        <p:spPr>
          <a:xfrm>
            <a:off x="11496973" y="7077075"/>
            <a:ext cx="1809750" cy="307494"/>
          </a:xfrm>
          <a:prstGeom prst="rect">
            <a:avLst/>
          </a:prstGeom>
          <a:noFill/>
          <a:ln/>
        </p:spPr>
        <p:txBody>
          <a:bodyPr wrap="square" lIns="0" tIns="0" rIns="0" bIns="0" rtlCol="0" anchor="t"/>
          <a:lstStyle/>
          <a:p>
            <a:pPr marL="0" indent="0" algn="l">
              <a:lnSpc>
                <a:spcPts val="2172"/>
              </a:lnSpc>
              <a:buNone/>
            </a:pPr>
            <a:r>
              <a:rPr lang="en-US" sz="1752" kern="0" spc="-75" dirty="0">
                <a:solidFill>
                  <a:srgbClr val="E4EEF7"/>
                </a:solidFill>
                <a:latin typeface="Poppins Light" pitchFamily="34" charset="0"/>
                <a:ea typeface="Poppins Light" pitchFamily="34" charset="-122"/>
                <a:cs typeface="Poppins Light" pitchFamily="34" charset="-120"/>
              </a:rPr>
              <a:t>+34 636868954
</a:t>
            </a:r>
            <a:endParaRPr lang="en-US" sz="1752" dirty="0"/>
          </a:p>
        </p:txBody>
      </p:sp>
      <p:sp>
        <p:nvSpPr>
          <p:cNvPr id="33" name="name_504 22354731"/>
          <p:cNvSpPr/>
          <p:nvPr/>
        </p:nvSpPr>
        <p:spPr>
          <a:xfrm>
            <a:off x="14553828" y="7077075"/>
            <a:ext cx="1882101" cy="307494"/>
          </a:xfrm>
          <a:prstGeom prst="rect">
            <a:avLst/>
          </a:prstGeom>
          <a:noFill/>
          <a:ln/>
        </p:spPr>
        <p:txBody>
          <a:bodyPr wrap="square" lIns="0" tIns="0" rIns="0" bIns="0" rtlCol="0" anchor="t"/>
          <a:lstStyle/>
          <a:p>
            <a:pPr marL="0" indent="0" algn="l">
              <a:lnSpc>
                <a:spcPts val="2172"/>
              </a:lnSpc>
              <a:buNone/>
            </a:pPr>
            <a:r>
              <a:rPr lang="en-US" sz="1752" kern="0" spc="-75" dirty="0">
                <a:solidFill>
                  <a:srgbClr val="E4EEF7"/>
                </a:solidFill>
                <a:latin typeface="Poppins Light" pitchFamily="34" charset="0"/>
                <a:ea typeface="Poppins Light" pitchFamily="34" charset="-122"/>
                <a:cs typeface="Poppins Light" pitchFamily="34" charset="-120"/>
              </a:rPr>
              <a:t>+504 22354731</a:t>
            </a:r>
            <a:endParaRPr lang="en-US" sz="1752" dirty="0"/>
          </a:p>
        </p:txBody>
      </p:sp>
      <p:sp>
        <p:nvSpPr>
          <p:cNvPr id="34" name="PARAGUAY Asuncin Barrio Herrera Edif BE Office Oficina 10"/>
          <p:cNvSpPr/>
          <p:nvPr/>
        </p:nvSpPr>
        <p:spPr>
          <a:xfrm>
            <a:off x="8168804" y="7842056"/>
            <a:ext cx="2822671" cy="759691"/>
          </a:xfrm>
          <a:prstGeom prst="rect">
            <a:avLst/>
          </a:prstGeom>
          <a:noFill/>
          <a:ln/>
        </p:spPr>
        <p:txBody>
          <a:bodyPr wrap="square" lIns="0" tIns="0" rIns="0" bIns="0" rtlCol="0" anchor="t"/>
          <a:lstStyle/>
          <a:p>
            <a:pPr marL="0" indent="0" algn="l">
              <a:lnSpc>
                <a:spcPts val="2172"/>
              </a:lnSpc>
              <a:buNone/>
            </a:pPr>
            <a:r>
              <a:rPr lang="en-US" sz="1751" kern="0" spc="-75" dirty="0">
                <a:solidFill>
                  <a:srgbClr val="E4EEF7"/>
                </a:solidFill>
                <a:latin typeface="Poppins SemiBold" pitchFamily="34" charset="0"/>
                <a:ea typeface="Poppins SemiBold" pitchFamily="34" charset="-122"/>
                <a:cs typeface="Poppins SemiBold" pitchFamily="34" charset="-120"/>
              </a:rPr>
              <a:t>PARAGUAY
</a:t>
            </a:r>
            <a:r>
              <a:rPr lang="en-US" sz="1751" kern="0" spc="-75" dirty="0">
                <a:solidFill>
                  <a:srgbClr val="E4EEF7"/>
                </a:solidFill>
                <a:latin typeface="Poppins Light" pitchFamily="34" charset="0"/>
                <a:ea typeface="Poppins Light" pitchFamily="34" charset="-122"/>
                <a:cs typeface="Poppins Light" pitchFamily="34" charset="-120"/>
              </a:rPr>
              <a:t>Asunción, Barrio Herrera Edif. BE Office, Oficina 10</a:t>
            </a:r>
            <a:endParaRPr lang="en-US" sz="175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ppt_x</p:attrName>
                                        </p:attrNameLst>
                                      </p:cBhvr>
                                      <p:tavLst>
                                        <p:tav tm="0">
                                          <p:val>
                                            <p:strVal val="#ppt_x"/>
                                          </p:val>
                                        </p:tav>
                                        <p:tav tm="100000">
                                          <p:val>
                                            <p:strVal val="#ppt_x"/>
                                          </p:val>
                                        </p:tav>
                                      </p:tavLst>
                                    </p:anim>
                                    <p:anim calcmode="lin" valueType="num">
                                      <p:cBhvr>
                                        <p:cTn id="9" dur="75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750"/>
                                        <p:tgtEl>
                                          <p:spTgt spid="19"/>
                                        </p:tgtEl>
                                      </p:cBhvr>
                                    </p:animEffect>
                                    <p:anim calcmode="lin" valueType="num">
                                      <p:cBhvr>
                                        <p:cTn id="13" dur="750" fill="hold"/>
                                        <p:tgtEl>
                                          <p:spTgt spid="19"/>
                                        </p:tgtEl>
                                        <p:attrNameLst>
                                          <p:attrName>ppt_x</p:attrName>
                                        </p:attrNameLst>
                                      </p:cBhvr>
                                      <p:tavLst>
                                        <p:tav tm="0">
                                          <p:val>
                                            <p:strVal val="#ppt_x"/>
                                          </p:val>
                                        </p:tav>
                                        <p:tav tm="100000">
                                          <p:val>
                                            <p:strVal val="#ppt_x"/>
                                          </p:val>
                                        </p:tav>
                                      </p:tavLst>
                                    </p:anim>
                                    <p:anim calcmode="lin" valueType="num">
                                      <p:cBhvr>
                                        <p:cTn id="14" dur="7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pic>
        <p:nvPicPr>
          <p:cNvPr id="2" name="Rectangle 3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09650" y="5286375"/>
            <a:ext cx="3771900" cy="4067175"/>
          </a:xfrm>
          <a:prstGeom prst="rect">
            <a:avLst/>
          </a:prstGeom>
        </p:spPr>
      </p:pic>
      <p:pic>
        <p:nvPicPr>
          <p:cNvPr id="3" name="Rectangle 3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143500" y="5286375"/>
            <a:ext cx="3771900" cy="4067175"/>
          </a:xfrm>
          <a:prstGeom prst="rect">
            <a:avLst/>
          </a:prstGeom>
        </p:spPr>
      </p:pic>
      <p:pic>
        <p:nvPicPr>
          <p:cNvPr id="4" name="Rectangle 3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315450" y="5286375"/>
            <a:ext cx="3771900" cy="4067175"/>
          </a:xfrm>
          <a:prstGeom prst="rect">
            <a:avLst/>
          </a:prstGeom>
        </p:spPr>
      </p:pic>
      <p:pic>
        <p:nvPicPr>
          <p:cNvPr id="5" name="Rectangle 3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449300" y="5229225"/>
            <a:ext cx="3771900" cy="4067175"/>
          </a:xfrm>
          <a:prstGeom prst="rect">
            <a:avLst/>
          </a:prstGeom>
        </p:spPr>
      </p:pic>
      <p:pic>
        <p:nvPicPr>
          <p:cNvPr id="6" name="Group 102" descr="preencoded.png"/>
          <p:cNvPicPr>
            <a:picLocks noChangeAspect="1"/>
          </p:cNvPicPr>
          <p:nvPr/>
        </p:nvPicPr>
        <p:blipFill>
          <a:blip r:embed="rId5"/>
          <a:srcRect/>
          <a:stretch/>
        </p:blipFill>
        <p:spPr>
          <a:xfrm>
            <a:off x="0" y="0"/>
            <a:ext cx="18288000" cy="4514850"/>
          </a:xfrm>
          <a:prstGeom prst="rect">
            <a:avLst/>
          </a:prstGeom>
        </p:spPr>
      </p:pic>
      <p:pic>
        <p:nvPicPr>
          <p:cNvPr id="7" name="Group"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476375" y="571500"/>
            <a:ext cx="3867063" cy="1123950"/>
          </a:xfrm>
          <a:prstGeom prst="rect">
            <a:avLst/>
          </a:prstGeom>
        </p:spPr>
      </p:pic>
      <p:pic>
        <p:nvPicPr>
          <p:cNvPr id="8" name="image 3" descr="preencoded.png"/>
          <p:cNvPicPr>
            <a:picLocks noChangeAspect="1"/>
          </p:cNvPicPr>
          <p:nvPr/>
        </p:nvPicPr>
        <p:blipFill>
          <a:blip r:embed="rId8"/>
          <a:srcRect/>
          <a:stretch/>
        </p:blipFill>
        <p:spPr>
          <a:xfrm>
            <a:off x="2181225" y="6267450"/>
            <a:ext cx="1436065" cy="1436065"/>
          </a:xfrm>
          <a:prstGeom prst="rect">
            <a:avLst/>
          </a:prstGeom>
        </p:spPr>
      </p:pic>
      <p:pic>
        <p:nvPicPr>
          <p:cNvPr id="9" name="image 4" descr="preencoded.png"/>
          <p:cNvPicPr>
            <a:picLocks noChangeAspect="1"/>
          </p:cNvPicPr>
          <p:nvPr/>
        </p:nvPicPr>
        <p:blipFill>
          <a:blip r:embed="rId9"/>
          <a:srcRect/>
          <a:stretch/>
        </p:blipFill>
        <p:spPr>
          <a:xfrm>
            <a:off x="6286500" y="6181725"/>
            <a:ext cx="1487353" cy="1359133"/>
          </a:xfrm>
          <a:prstGeom prst="rect">
            <a:avLst/>
          </a:prstGeom>
        </p:spPr>
      </p:pic>
      <p:pic>
        <p:nvPicPr>
          <p:cNvPr id="10" name="image 5" descr="preencoded.png"/>
          <p:cNvPicPr>
            <a:picLocks noChangeAspect="1"/>
          </p:cNvPicPr>
          <p:nvPr/>
        </p:nvPicPr>
        <p:blipFill>
          <a:blip r:embed="rId10"/>
          <a:srcRect/>
          <a:stretch/>
        </p:blipFill>
        <p:spPr>
          <a:xfrm>
            <a:off x="10487025" y="6134100"/>
            <a:ext cx="1436065" cy="1410421"/>
          </a:xfrm>
          <a:prstGeom prst="rect">
            <a:avLst/>
          </a:prstGeom>
        </p:spPr>
      </p:pic>
      <p:pic>
        <p:nvPicPr>
          <p:cNvPr id="11" name="image 6" descr="preencoded.png"/>
          <p:cNvPicPr>
            <a:picLocks noChangeAspect="1"/>
          </p:cNvPicPr>
          <p:nvPr/>
        </p:nvPicPr>
        <p:blipFill>
          <a:blip r:embed="rId11"/>
          <a:srcRect/>
          <a:stretch/>
        </p:blipFill>
        <p:spPr>
          <a:xfrm>
            <a:off x="14582775" y="6172200"/>
            <a:ext cx="1513005" cy="1615573"/>
          </a:xfrm>
          <a:prstGeom prst="rect">
            <a:avLst/>
          </a:prstGeom>
        </p:spPr>
      </p:pic>
      <p:sp>
        <p:nvSpPr>
          <p:cNvPr id="12" name="E-Government"/>
          <p:cNvSpPr/>
          <p:nvPr/>
        </p:nvSpPr>
        <p:spPr>
          <a:xfrm>
            <a:off x="1419225" y="8191500"/>
            <a:ext cx="2943225" cy="266700"/>
          </a:xfrm>
          <a:prstGeom prst="rect">
            <a:avLst/>
          </a:prstGeom>
          <a:noFill/>
          <a:ln/>
        </p:spPr>
        <p:txBody>
          <a:bodyPr wrap="square" lIns="0" tIns="0" rIns="0" bIns="0" rtlCol="0" anchor="t"/>
          <a:lstStyle/>
          <a:p>
            <a:pPr marL="0" indent="0" algn="ctr">
              <a:lnSpc>
                <a:spcPts val="1950"/>
              </a:lnSpc>
              <a:buNone/>
            </a:pPr>
            <a:r>
              <a:rPr lang="en-US" sz="2250" kern="0" spc="-75" dirty="0">
                <a:solidFill>
                  <a:srgbClr val="10185F"/>
                </a:solidFill>
                <a:latin typeface="Poppins SemiBold" pitchFamily="34" charset="0"/>
                <a:ea typeface="Poppins SemiBold" pitchFamily="34" charset="-122"/>
                <a:cs typeface="Poppins SemiBold" pitchFamily="34" charset="-120"/>
              </a:rPr>
              <a:t>E-Government
</a:t>
            </a:r>
            <a:endParaRPr lang="en-US" sz="2250" dirty="0"/>
          </a:p>
        </p:txBody>
      </p:sp>
      <p:sp>
        <p:nvSpPr>
          <p:cNvPr id="13" name="Smart Cities"/>
          <p:cNvSpPr/>
          <p:nvPr/>
        </p:nvSpPr>
        <p:spPr>
          <a:xfrm>
            <a:off x="5572125" y="8191500"/>
            <a:ext cx="2943225" cy="266700"/>
          </a:xfrm>
          <a:prstGeom prst="rect">
            <a:avLst/>
          </a:prstGeom>
          <a:noFill/>
          <a:ln/>
        </p:spPr>
        <p:txBody>
          <a:bodyPr wrap="square" lIns="0" tIns="0" rIns="0" bIns="0" rtlCol="0" anchor="t"/>
          <a:lstStyle/>
          <a:p>
            <a:pPr marL="0" indent="0" algn="ctr">
              <a:lnSpc>
                <a:spcPts val="1950"/>
              </a:lnSpc>
              <a:buNone/>
            </a:pPr>
            <a:r>
              <a:rPr lang="en-US" sz="2250" kern="0" spc="-75" dirty="0">
                <a:solidFill>
                  <a:srgbClr val="10185F"/>
                </a:solidFill>
                <a:latin typeface="Poppins SemiBold" pitchFamily="34" charset="0"/>
                <a:ea typeface="Poppins SemiBold" pitchFamily="34" charset="-122"/>
                <a:cs typeface="Poppins SemiBold" pitchFamily="34" charset="-120"/>
              </a:rPr>
              <a:t>Smart Cities
</a:t>
            </a:r>
            <a:endParaRPr lang="en-US" sz="2250" dirty="0"/>
          </a:p>
        </p:txBody>
      </p:sp>
      <p:sp>
        <p:nvSpPr>
          <p:cNvPr id="14" name="Movilidad Inteligente"/>
          <p:cNvSpPr/>
          <p:nvPr/>
        </p:nvSpPr>
        <p:spPr>
          <a:xfrm>
            <a:off x="9763125" y="8191500"/>
            <a:ext cx="2943225" cy="266700"/>
          </a:xfrm>
          <a:prstGeom prst="rect">
            <a:avLst/>
          </a:prstGeom>
          <a:noFill/>
          <a:ln/>
        </p:spPr>
        <p:txBody>
          <a:bodyPr wrap="square" lIns="0" tIns="0" rIns="0" bIns="0" rtlCol="0" anchor="t"/>
          <a:lstStyle/>
          <a:p>
            <a:pPr marL="0" indent="0" algn="ctr">
              <a:lnSpc>
                <a:spcPts val="1950"/>
              </a:lnSpc>
              <a:buNone/>
            </a:pPr>
            <a:r>
              <a:rPr lang="en-US" sz="2250" kern="0" spc="-75" dirty="0">
                <a:solidFill>
                  <a:srgbClr val="10185F"/>
                </a:solidFill>
                <a:latin typeface="Poppins SemiBold" pitchFamily="34" charset="0"/>
                <a:ea typeface="Poppins SemiBold" pitchFamily="34" charset="-122"/>
                <a:cs typeface="Poppins SemiBold" pitchFamily="34" charset="-120"/>
              </a:rPr>
              <a:t>Movilidad Inteligente</a:t>
            </a:r>
            <a:endParaRPr lang="en-US" sz="2250" dirty="0"/>
          </a:p>
        </p:txBody>
      </p:sp>
      <p:sp>
        <p:nvSpPr>
          <p:cNvPr id="15" name="Gestin Judicial Inteligente"/>
          <p:cNvSpPr/>
          <p:nvPr/>
        </p:nvSpPr>
        <p:spPr>
          <a:xfrm>
            <a:off x="13896975" y="8191500"/>
            <a:ext cx="2943225" cy="266700"/>
          </a:xfrm>
          <a:prstGeom prst="rect">
            <a:avLst/>
          </a:prstGeom>
          <a:noFill/>
          <a:ln/>
        </p:spPr>
        <p:txBody>
          <a:bodyPr wrap="square" lIns="0" tIns="0" rIns="0" bIns="0" rtlCol="0" anchor="t"/>
          <a:lstStyle/>
          <a:p>
            <a:pPr marL="0" indent="0" algn="ctr">
              <a:lnSpc>
                <a:spcPts val="1950"/>
              </a:lnSpc>
              <a:buNone/>
            </a:pPr>
            <a:r>
              <a:rPr lang="en-US" sz="2250" kern="0" spc="-75" dirty="0">
                <a:solidFill>
                  <a:srgbClr val="10185F"/>
                </a:solidFill>
                <a:latin typeface="Poppins SemiBold" pitchFamily="34" charset="0"/>
                <a:ea typeface="Poppins SemiBold" pitchFamily="34" charset="-122"/>
                <a:cs typeface="Poppins SemiBold" pitchFamily="34" charset="-120"/>
              </a:rPr>
              <a:t>Gestión Judicial
Inteligente</a:t>
            </a:r>
            <a:endParaRPr lang="en-US" sz="2250" dirty="0"/>
          </a:p>
        </p:txBody>
      </p:sp>
      <p:sp>
        <p:nvSpPr>
          <p:cNvPr id="16" name="Verticales de negocio"/>
          <p:cNvSpPr/>
          <p:nvPr/>
        </p:nvSpPr>
        <p:spPr>
          <a:xfrm>
            <a:off x="1666875" y="2238375"/>
            <a:ext cx="4333875" cy="1466850"/>
          </a:xfrm>
          <a:prstGeom prst="rect">
            <a:avLst/>
          </a:prstGeom>
          <a:noFill/>
          <a:ln/>
        </p:spPr>
        <p:txBody>
          <a:bodyPr wrap="square" lIns="0" tIns="0" rIns="0" bIns="0" rtlCol="0" anchor="t"/>
          <a:lstStyle/>
          <a:p>
            <a:pPr marL="0" indent="0" algn="l">
              <a:lnSpc>
                <a:spcPts val="5250"/>
              </a:lnSpc>
              <a:buNone/>
            </a:pPr>
            <a:r>
              <a:rPr lang="en-US" sz="6000" kern="0" spc="-150" dirty="0">
                <a:solidFill>
                  <a:srgbClr val="FFFFFF"/>
                </a:solidFill>
                <a:latin typeface="Poppins SemiBold" pitchFamily="34" charset="0"/>
                <a:ea typeface="Poppins SemiBold" pitchFamily="34" charset="-122"/>
                <a:cs typeface="Poppins SemiBold" pitchFamily="34" charset="-120"/>
              </a:rPr>
              <a:t>Verticales </a:t>
            </a:r>
            <a:r>
              <a:rPr lang="en-US" sz="6000" kern="0" spc="-150" dirty="0">
                <a:solidFill>
                  <a:srgbClr val="FFFFFF"/>
                </a:solidFill>
                <a:latin typeface="Poppins Light" pitchFamily="34" charset="0"/>
                <a:ea typeface="Poppins Light" pitchFamily="34" charset="-122"/>
                <a:cs typeface="Poppins Light" pitchFamily="34" charset="-120"/>
              </a:rPr>
              <a:t>de negocio</a:t>
            </a:r>
            <a:endParaRPr lang="en-US" sz="6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750"/>
                                        <p:tgtEl>
                                          <p:spTgt spid="4"/>
                                        </p:tgtEl>
                                      </p:cBhvr>
                                    </p:animEffect>
                                    <p:anim calcmode="lin" valueType="num">
                                      <p:cBhvr>
                                        <p:cTn id="18" dur="750" fill="hold"/>
                                        <p:tgtEl>
                                          <p:spTgt spid="4"/>
                                        </p:tgtEl>
                                        <p:attrNameLst>
                                          <p:attrName>ppt_x</p:attrName>
                                        </p:attrNameLst>
                                      </p:cBhvr>
                                      <p:tavLst>
                                        <p:tav tm="0">
                                          <p:val>
                                            <p:strVal val="#ppt_x"/>
                                          </p:val>
                                        </p:tav>
                                        <p:tav tm="100000">
                                          <p:val>
                                            <p:strVal val="#ppt_x"/>
                                          </p:val>
                                        </p:tav>
                                      </p:tavLst>
                                    </p:anim>
                                    <p:anim calcmode="lin" valueType="num">
                                      <p:cBhvr>
                                        <p:cTn id="19" dur="75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anim calcmode="lin" valueType="num">
                                      <p:cBhvr>
                                        <p:cTn id="23" dur="750" fill="hold"/>
                                        <p:tgtEl>
                                          <p:spTgt spid="5"/>
                                        </p:tgtEl>
                                        <p:attrNameLst>
                                          <p:attrName>ppt_x</p:attrName>
                                        </p:attrNameLst>
                                      </p:cBhvr>
                                      <p:tavLst>
                                        <p:tav tm="0">
                                          <p:val>
                                            <p:strVal val="#ppt_x"/>
                                          </p:val>
                                        </p:tav>
                                        <p:tav tm="100000">
                                          <p:val>
                                            <p:strVal val="#ppt_x"/>
                                          </p:val>
                                        </p:tav>
                                      </p:tavLst>
                                    </p:anim>
                                    <p:anim calcmode="lin" valueType="num">
                                      <p:cBhvr>
                                        <p:cTn id="24" dur="75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750"/>
                                        <p:tgtEl>
                                          <p:spTgt spid="11"/>
                                        </p:tgtEl>
                                      </p:cBhvr>
                                    </p:animEffect>
                                    <p:anim calcmode="lin" valueType="num">
                                      <p:cBhvr>
                                        <p:cTn id="43" dur="750" fill="hold"/>
                                        <p:tgtEl>
                                          <p:spTgt spid="11"/>
                                        </p:tgtEl>
                                        <p:attrNameLst>
                                          <p:attrName>ppt_x</p:attrName>
                                        </p:attrNameLst>
                                      </p:cBhvr>
                                      <p:tavLst>
                                        <p:tav tm="0">
                                          <p:val>
                                            <p:strVal val="#ppt_x"/>
                                          </p:val>
                                        </p:tav>
                                        <p:tav tm="100000">
                                          <p:val>
                                            <p:strVal val="#ppt_x"/>
                                          </p:val>
                                        </p:tav>
                                      </p:tavLst>
                                    </p:anim>
                                    <p:anim calcmode="lin" valueType="num">
                                      <p:cBhvr>
                                        <p:cTn id="44" dur="75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anim calcmode="lin" valueType="num">
                                      <p:cBhvr>
                                        <p:cTn id="53" dur="750" fill="hold"/>
                                        <p:tgtEl>
                                          <p:spTgt spid="13"/>
                                        </p:tgtEl>
                                        <p:attrNameLst>
                                          <p:attrName>ppt_x</p:attrName>
                                        </p:attrNameLst>
                                      </p:cBhvr>
                                      <p:tavLst>
                                        <p:tav tm="0">
                                          <p:val>
                                            <p:strVal val="#ppt_x"/>
                                          </p:val>
                                        </p:tav>
                                        <p:tav tm="100000">
                                          <p:val>
                                            <p:strVal val="#ppt_x"/>
                                          </p:val>
                                        </p:tav>
                                      </p:tavLst>
                                    </p:anim>
                                    <p:anim calcmode="lin" valueType="num">
                                      <p:cBhvr>
                                        <p:cTn id="54" dur="75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750"/>
                                        <p:tgtEl>
                                          <p:spTgt spid="14"/>
                                        </p:tgtEl>
                                      </p:cBhvr>
                                    </p:animEffect>
                                    <p:anim calcmode="lin" valueType="num">
                                      <p:cBhvr>
                                        <p:cTn id="58" dur="750" fill="hold"/>
                                        <p:tgtEl>
                                          <p:spTgt spid="14"/>
                                        </p:tgtEl>
                                        <p:attrNameLst>
                                          <p:attrName>ppt_x</p:attrName>
                                        </p:attrNameLst>
                                      </p:cBhvr>
                                      <p:tavLst>
                                        <p:tav tm="0">
                                          <p:val>
                                            <p:strVal val="#ppt_x"/>
                                          </p:val>
                                        </p:tav>
                                        <p:tav tm="100000">
                                          <p:val>
                                            <p:strVal val="#ppt_x"/>
                                          </p:val>
                                        </p:tav>
                                      </p:tavLst>
                                    </p:anim>
                                    <p:anim calcmode="lin" valueType="num">
                                      <p:cBhvr>
                                        <p:cTn id="59" dur="75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750"/>
                                        <p:tgtEl>
                                          <p:spTgt spid="15"/>
                                        </p:tgtEl>
                                      </p:cBhvr>
                                    </p:animEffect>
                                    <p:anim calcmode="lin" valueType="num">
                                      <p:cBhvr>
                                        <p:cTn id="63" dur="750" fill="hold"/>
                                        <p:tgtEl>
                                          <p:spTgt spid="15"/>
                                        </p:tgtEl>
                                        <p:attrNameLst>
                                          <p:attrName>ppt_x</p:attrName>
                                        </p:attrNameLst>
                                      </p:cBhvr>
                                      <p:tavLst>
                                        <p:tav tm="0">
                                          <p:val>
                                            <p:strVal val="#ppt_x"/>
                                          </p:val>
                                        </p:tav>
                                        <p:tav tm="100000">
                                          <p:val>
                                            <p:strVal val="#ppt_x"/>
                                          </p:val>
                                        </p:tav>
                                      </p:tavLst>
                                    </p:anim>
                                    <p:anim calcmode="lin" valueType="num">
                                      <p:cBhvr>
                                        <p:cTn id="64"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cxnSp>
        <p:nvCxnSpPr>
          <p:cNvPr id="5" name="Conector recto 4">
            <a:extLst>
              <a:ext uri="{FF2B5EF4-FFF2-40B4-BE49-F238E27FC236}">
                <a16:creationId xmlns:a16="http://schemas.microsoft.com/office/drawing/2014/main" id="{51502141-27A1-996E-4155-290298E723F3}"/>
              </a:ext>
            </a:extLst>
          </p:cNvPr>
          <p:cNvCxnSpPr>
            <a:cxnSpLocks/>
          </p:cNvCxnSpPr>
          <p:nvPr/>
        </p:nvCxnSpPr>
        <p:spPr>
          <a:xfrm>
            <a:off x="15787026" y="9163050"/>
            <a:ext cx="50998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Group 67" descr="preencoded.png">
            <a:extLst>
              <a:ext uri="{FF2B5EF4-FFF2-40B4-BE49-F238E27FC236}">
                <a16:creationId xmlns:a16="http://schemas.microsoft.com/office/drawing/2014/main" id="{E40458B9-2827-90D0-A315-BC55CE742DD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00150" y="504825"/>
            <a:ext cx="3210763" cy="904875"/>
          </a:xfrm>
          <a:prstGeom prst="rect">
            <a:avLst/>
          </a:prstGeom>
        </p:spPr>
      </p:pic>
      <p:pic>
        <p:nvPicPr>
          <p:cNvPr id="7" name="Group 71" descr="preencoded.png">
            <a:extLst>
              <a:ext uri="{FF2B5EF4-FFF2-40B4-BE49-F238E27FC236}">
                <a16:creationId xmlns:a16="http://schemas.microsoft.com/office/drawing/2014/main" id="{082DCBA3-11CB-74C8-945B-693E19133C76}"/>
              </a:ext>
            </a:extLst>
          </p:cNvPr>
          <p:cNvPicPr>
            <a:picLocks noChangeAspect="1"/>
          </p:cNvPicPr>
          <p:nvPr/>
        </p:nvPicPr>
        <p:blipFill>
          <a:blip r:embed="rId5"/>
          <a:srcRect/>
          <a:stretch/>
        </p:blipFill>
        <p:spPr>
          <a:xfrm>
            <a:off x="1347788" y="1657350"/>
            <a:ext cx="16159163" cy="8305800"/>
          </a:xfrm>
          <a:prstGeom prst="rect">
            <a:avLst/>
          </a:prstGeom>
        </p:spPr>
      </p:pic>
      <p:sp>
        <p:nvSpPr>
          <p:cNvPr id="8" name="Organigrama Cargos">
            <a:extLst>
              <a:ext uri="{FF2B5EF4-FFF2-40B4-BE49-F238E27FC236}">
                <a16:creationId xmlns:a16="http://schemas.microsoft.com/office/drawing/2014/main" id="{93F1849C-8D26-A05A-C11E-885141A169A7}"/>
              </a:ext>
            </a:extLst>
          </p:cNvPr>
          <p:cNvSpPr/>
          <p:nvPr/>
        </p:nvSpPr>
        <p:spPr>
          <a:xfrm>
            <a:off x="12868275" y="704850"/>
            <a:ext cx="4505325" cy="838200"/>
          </a:xfrm>
          <a:prstGeom prst="rect">
            <a:avLst/>
          </a:prstGeom>
          <a:noFill/>
          <a:ln/>
        </p:spPr>
        <p:txBody>
          <a:bodyPr wrap="square" lIns="0" tIns="0" rIns="0" bIns="0" rtlCol="0" anchor="t"/>
          <a:lstStyle/>
          <a:p>
            <a:pPr marL="0" indent="0" algn="r">
              <a:lnSpc>
                <a:spcPts val="5250"/>
              </a:lnSpc>
              <a:buNone/>
            </a:pPr>
            <a:r>
              <a:rPr lang="en-US" sz="3000" kern="0" spc="-75" dirty="0">
                <a:solidFill>
                  <a:srgbClr val="002A75"/>
                </a:solidFill>
                <a:latin typeface="Poppins SemiBold" pitchFamily="34" charset="0"/>
                <a:ea typeface="Poppins SemiBold" pitchFamily="34" charset="-122"/>
                <a:cs typeface="Poppins SemiBold" pitchFamily="34" charset="-120"/>
              </a:rPr>
              <a:t>Organigrama </a:t>
            </a:r>
            <a:r>
              <a:rPr lang="en-US" sz="3000" kern="0" spc="-75" dirty="0">
                <a:solidFill>
                  <a:srgbClr val="002A75"/>
                </a:solidFill>
                <a:latin typeface="Poppins Light" pitchFamily="34" charset="0"/>
                <a:ea typeface="Poppins Light" pitchFamily="34" charset="-122"/>
                <a:cs typeface="Poppins Light" pitchFamily="34" charset="-120"/>
              </a:rPr>
              <a:t>(Cargos)</a:t>
            </a:r>
            <a:endParaRPr lang="en-US" sz="3000" dirty="0"/>
          </a:p>
        </p:txBody>
      </p:sp>
      <p:sp>
        <p:nvSpPr>
          <p:cNvPr id="9" name="ALTA GERENCIA">
            <a:extLst>
              <a:ext uri="{FF2B5EF4-FFF2-40B4-BE49-F238E27FC236}">
                <a16:creationId xmlns:a16="http://schemas.microsoft.com/office/drawing/2014/main" id="{20EE24C9-E034-A7C8-0426-7C02F9EFE8C4}"/>
              </a:ext>
            </a:extLst>
          </p:cNvPr>
          <p:cNvSpPr/>
          <p:nvPr/>
        </p:nvSpPr>
        <p:spPr>
          <a:xfrm>
            <a:off x="1714500" y="2600325"/>
            <a:ext cx="1085850" cy="190500"/>
          </a:xfrm>
          <a:prstGeom prst="rect">
            <a:avLst/>
          </a:prstGeom>
          <a:noFill/>
          <a:ln/>
        </p:spPr>
        <p:txBody>
          <a:bodyPr wrap="square" lIns="0" tIns="0" rIns="0" bIns="0" rtlCol="0" anchor="t"/>
          <a:lstStyle/>
          <a:p>
            <a:pPr marL="0" indent="0" algn="l">
              <a:lnSpc>
                <a:spcPts val="1500"/>
              </a:lnSpc>
              <a:buNone/>
            </a:pPr>
            <a:r>
              <a:rPr lang="en-US" sz="1125" kern="0" spc="-75" dirty="0">
                <a:solidFill>
                  <a:srgbClr val="FFFFFF"/>
                </a:solidFill>
                <a:latin typeface="Inter Regular" pitchFamily="34" charset="0"/>
                <a:ea typeface="Inter Regular" pitchFamily="34" charset="-122"/>
                <a:cs typeface="Inter Regular" pitchFamily="34" charset="-120"/>
              </a:rPr>
              <a:t>ALTA GERENCIA</a:t>
            </a:r>
            <a:endParaRPr lang="en-US" sz="1125" dirty="0"/>
          </a:p>
        </p:txBody>
      </p:sp>
      <p:sp>
        <p:nvSpPr>
          <p:cNvPr id="10" name="NIVEL 1 Direccin">
            <a:extLst>
              <a:ext uri="{FF2B5EF4-FFF2-40B4-BE49-F238E27FC236}">
                <a16:creationId xmlns:a16="http://schemas.microsoft.com/office/drawing/2014/main" id="{54D28319-C2D0-616B-C07D-20DD53C675AD}"/>
              </a:ext>
            </a:extLst>
          </p:cNvPr>
          <p:cNvSpPr/>
          <p:nvPr/>
        </p:nvSpPr>
        <p:spPr>
          <a:xfrm>
            <a:off x="1714500" y="2914650"/>
            <a:ext cx="1333500" cy="190500"/>
          </a:xfrm>
          <a:prstGeom prst="rect">
            <a:avLst/>
          </a:prstGeom>
          <a:noFill/>
          <a:ln/>
        </p:spPr>
        <p:txBody>
          <a:bodyPr wrap="square" lIns="0" tIns="0" rIns="0" bIns="0" rtlCol="0" anchor="t"/>
          <a:lstStyle/>
          <a:p>
            <a:pPr marL="0" indent="0" algn="l">
              <a:lnSpc>
                <a:spcPts val="1500"/>
              </a:lnSpc>
              <a:buNone/>
            </a:pPr>
            <a:r>
              <a:rPr lang="en-US" sz="1125" kern="0" spc="-75" dirty="0">
                <a:solidFill>
                  <a:srgbClr val="FFFFFF"/>
                </a:solidFill>
                <a:latin typeface="Inter Regular" pitchFamily="34" charset="0"/>
                <a:ea typeface="Inter Regular" pitchFamily="34" charset="-122"/>
                <a:cs typeface="Inter Regular" pitchFamily="34" charset="-120"/>
              </a:rPr>
              <a:t>NIVEL 1 Dirección</a:t>
            </a:r>
            <a:endParaRPr lang="en-US" sz="1125" dirty="0"/>
          </a:p>
        </p:txBody>
      </p:sp>
      <p:sp>
        <p:nvSpPr>
          <p:cNvPr id="11" name="NIVEL 2 Subdireccin">
            <a:extLst>
              <a:ext uri="{FF2B5EF4-FFF2-40B4-BE49-F238E27FC236}">
                <a16:creationId xmlns:a16="http://schemas.microsoft.com/office/drawing/2014/main" id="{4450A364-8ACA-B28C-AE32-3475E0694FE7}"/>
              </a:ext>
            </a:extLst>
          </p:cNvPr>
          <p:cNvSpPr/>
          <p:nvPr/>
        </p:nvSpPr>
        <p:spPr>
          <a:xfrm>
            <a:off x="1704975" y="3219450"/>
            <a:ext cx="1866900" cy="190500"/>
          </a:xfrm>
          <a:prstGeom prst="rect">
            <a:avLst/>
          </a:prstGeom>
          <a:noFill/>
          <a:ln/>
        </p:spPr>
        <p:txBody>
          <a:bodyPr wrap="square" lIns="0" tIns="0" rIns="0" bIns="0" rtlCol="0" anchor="t"/>
          <a:lstStyle/>
          <a:p>
            <a:pPr marL="0" indent="0" algn="l">
              <a:lnSpc>
                <a:spcPts val="1500"/>
              </a:lnSpc>
              <a:buNone/>
            </a:pPr>
            <a:r>
              <a:rPr lang="en-US" sz="1125" kern="0" spc="-75" dirty="0">
                <a:solidFill>
                  <a:srgbClr val="FFFFFF"/>
                </a:solidFill>
                <a:latin typeface="Inter Regular" pitchFamily="34" charset="0"/>
                <a:ea typeface="Inter Regular" pitchFamily="34" charset="-122"/>
                <a:cs typeface="Inter Regular" pitchFamily="34" charset="-120"/>
              </a:rPr>
              <a:t>NIVEL 2 Subdirección</a:t>
            </a:r>
            <a:endParaRPr lang="en-US" sz="1125" dirty="0"/>
          </a:p>
        </p:txBody>
      </p:sp>
      <p:sp>
        <p:nvSpPr>
          <p:cNvPr id="12" name="Subdireccin Administrativa y Talento Humano">
            <a:extLst>
              <a:ext uri="{FF2B5EF4-FFF2-40B4-BE49-F238E27FC236}">
                <a16:creationId xmlns:a16="http://schemas.microsoft.com/office/drawing/2014/main" id="{5F3C9141-EFB4-943F-9532-1B7FBDA4A04B}"/>
              </a:ext>
            </a:extLst>
          </p:cNvPr>
          <p:cNvSpPr/>
          <p:nvPr/>
        </p:nvSpPr>
        <p:spPr>
          <a:xfrm>
            <a:off x="1695450" y="6172200"/>
            <a:ext cx="1333500" cy="428625"/>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Subdirección: Administrativa y Talento Humano</a:t>
            </a:r>
            <a:endParaRPr lang="en-US" sz="1125" dirty="0"/>
          </a:p>
        </p:txBody>
      </p:sp>
      <p:sp>
        <p:nvSpPr>
          <p:cNvPr id="13" name="Asistente Administrativa">
            <a:extLst>
              <a:ext uri="{FF2B5EF4-FFF2-40B4-BE49-F238E27FC236}">
                <a16:creationId xmlns:a16="http://schemas.microsoft.com/office/drawing/2014/main" id="{9758072C-6AD1-AEFF-402B-A3020F69809A}"/>
              </a:ext>
            </a:extLst>
          </p:cNvPr>
          <p:cNvSpPr/>
          <p:nvPr/>
        </p:nvSpPr>
        <p:spPr>
          <a:xfrm>
            <a:off x="1695450" y="6962775"/>
            <a:ext cx="1228725"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Asistente Administrativa</a:t>
            </a:r>
            <a:endParaRPr lang="en-US" sz="1125" dirty="0"/>
          </a:p>
        </p:txBody>
      </p:sp>
      <p:sp>
        <p:nvSpPr>
          <p:cNvPr id="14" name="Analista de Adquisiciones">
            <a:extLst>
              <a:ext uri="{FF2B5EF4-FFF2-40B4-BE49-F238E27FC236}">
                <a16:creationId xmlns:a16="http://schemas.microsoft.com/office/drawing/2014/main" id="{AE103E4D-7A47-0297-0889-C40ED0A9A7BB}"/>
              </a:ext>
            </a:extLst>
          </p:cNvPr>
          <p:cNvSpPr/>
          <p:nvPr/>
        </p:nvSpPr>
        <p:spPr>
          <a:xfrm>
            <a:off x="1685925" y="7572375"/>
            <a:ext cx="1228725"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Analista de Adquisiciones</a:t>
            </a:r>
            <a:endParaRPr lang="en-US" sz="1125" dirty="0"/>
          </a:p>
        </p:txBody>
      </p:sp>
      <p:sp>
        <p:nvSpPr>
          <p:cNvPr id="15" name="Asistente Contable">
            <a:extLst>
              <a:ext uri="{FF2B5EF4-FFF2-40B4-BE49-F238E27FC236}">
                <a16:creationId xmlns:a16="http://schemas.microsoft.com/office/drawing/2014/main" id="{AA016470-CE33-4DAF-9321-3F31FBC72629}"/>
              </a:ext>
            </a:extLst>
          </p:cNvPr>
          <p:cNvSpPr/>
          <p:nvPr/>
        </p:nvSpPr>
        <p:spPr>
          <a:xfrm>
            <a:off x="3333750" y="7791450"/>
            <a:ext cx="1228725"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Asistente
Contable</a:t>
            </a:r>
            <a:endParaRPr lang="en-US" sz="1125" dirty="0"/>
          </a:p>
        </p:txBody>
      </p:sp>
      <p:sp>
        <p:nvSpPr>
          <p:cNvPr id="16" name="Auxiliar Contable">
            <a:extLst>
              <a:ext uri="{FF2B5EF4-FFF2-40B4-BE49-F238E27FC236}">
                <a16:creationId xmlns:a16="http://schemas.microsoft.com/office/drawing/2014/main" id="{B5D9CD0D-3362-D8AC-554B-E07345096931}"/>
              </a:ext>
            </a:extLst>
          </p:cNvPr>
          <p:cNvSpPr/>
          <p:nvPr/>
        </p:nvSpPr>
        <p:spPr>
          <a:xfrm>
            <a:off x="3314700" y="8543925"/>
            <a:ext cx="1228725"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Auxiliar
Contable</a:t>
            </a:r>
            <a:endParaRPr lang="en-US" sz="1125" dirty="0"/>
          </a:p>
        </p:txBody>
      </p:sp>
      <p:sp>
        <p:nvSpPr>
          <p:cNvPr id="17" name="Recepcin">
            <a:extLst>
              <a:ext uri="{FF2B5EF4-FFF2-40B4-BE49-F238E27FC236}">
                <a16:creationId xmlns:a16="http://schemas.microsoft.com/office/drawing/2014/main" id="{76326EF2-8FC9-704C-6989-0C60AD0840ED}"/>
              </a:ext>
            </a:extLst>
          </p:cNvPr>
          <p:cNvSpPr/>
          <p:nvPr/>
        </p:nvSpPr>
        <p:spPr>
          <a:xfrm>
            <a:off x="1704975" y="8239125"/>
            <a:ext cx="1228725" cy="142875"/>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Recepción</a:t>
            </a:r>
            <a:endParaRPr lang="en-US" sz="1125" dirty="0"/>
          </a:p>
        </p:txBody>
      </p:sp>
      <p:sp>
        <p:nvSpPr>
          <p:cNvPr id="18" name="Contador">
            <a:extLst>
              <a:ext uri="{FF2B5EF4-FFF2-40B4-BE49-F238E27FC236}">
                <a16:creationId xmlns:a16="http://schemas.microsoft.com/office/drawing/2014/main" id="{82451A83-66E6-2C12-09D1-5338CFAD3E4E}"/>
              </a:ext>
            </a:extLst>
          </p:cNvPr>
          <p:cNvSpPr/>
          <p:nvPr/>
        </p:nvSpPr>
        <p:spPr>
          <a:xfrm>
            <a:off x="3276600" y="7067550"/>
            <a:ext cx="1228725" cy="142875"/>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Contador</a:t>
            </a:r>
            <a:endParaRPr lang="en-US" sz="1125" dirty="0"/>
          </a:p>
        </p:txBody>
      </p:sp>
      <p:sp>
        <p:nvSpPr>
          <p:cNvPr id="19" name="Auxiliar Administrativo">
            <a:extLst>
              <a:ext uri="{FF2B5EF4-FFF2-40B4-BE49-F238E27FC236}">
                <a16:creationId xmlns:a16="http://schemas.microsoft.com/office/drawing/2014/main" id="{B934F9BF-1217-C5F8-808A-A3E0DD7A78FE}"/>
              </a:ext>
            </a:extLst>
          </p:cNvPr>
          <p:cNvSpPr/>
          <p:nvPr/>
        </p:nvSpPr>
        <p:spPr>
          <a:xfrm>
            <a:off x="1695450" y="8877300"/>
            <a:ext cx="1228725"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Auxiliar
Administrativo</a:t>
            </a:r>
            <a:endParaRPr lang="en-US" sz="1125" dirty="0"/>
          </a:p>
        </p:txBody>
      </p:sp>
      <p:sp>
        <p:nvSpPr>
          <p:cNvPr id="20" name="Servicios Generales">
            <a:extLst>
              <a:ext uri="{FF2B5EF4-FFF2-40B4-BE49-F238E27FC236}">
                <a16:creationId xmlns:a16="http://schemas.microsoft.com/office/drawing/2014/main" id="{137F8D42-9CC7-D61F-ECA6-4C02A04539E3}"/>
              </a:ext>
            </a:extLst>
          </p:cNvPr>
          <p:cNvSpPr/>
          <p:nvPr/>
        </p:nvSpPr>
        <p:spPr>
          <a:xfrm>
            <a:off x="1685925" y="9563100"/>
            <a:ext cx="1228725"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Servicios
Generales</a:t>
            </a:r>
            <a:endParaRPr lang="en-US" sz="1125" dirty="0"/>
          </a:p>
        </p:txBody>
      </p:sp>
      <p:sp>
        <p:nvSpPr>
          <p:cNvPr id="21" name="Subdireccin Contabilidad y Tesorera">
            <a:extLst>
              <a:ext uri="{FF2B5EF4-FFF2-40B4-BE49-F238E27FC236}">
                <a16:creationId xmlns:a16="http://schemas.microsoft.com/office/drawing/2014/main" id="{B7A71700-2321-4C8A-F8CF-D4F39884FD4E}"/>
              </a:ext>
            </a:extLst>
          </p:cNvPr>
          <p:cNvSpPr/>
          <p:nvPr/>
        </p:nvSpPr>
        <p:spPr>
          <a:xfrm>
            <a:off x="3276600" y="6172200"/>
            <a:ext cx="1333500" cy="428625"/>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Subdirección:
Contabilidad y Tesorería</a:t>
            </a:r>
            <a:endParaRPr lang="en-US" sz="1125" dirty="0"/>
          </a:p>
        </p:txBody>
      </p:sp>
      <p:sp>
        <p:nvSpPr>
          <p:cNvPr id="22" name="Gerencia de Proyectos">
            <a:extLst>
              <a:ext uri="{FF2B5EF4-FFF2-40B4-BE49-F238E27FC236}">
                <a16:creationId xmlns:a16="http://schemas.microsoft.com/office/drawing/2014/main" id="{7BAD8D64-5203-A346-212C-C0388D8655B8}"/>
              </a:ext>
            </a:extLst>
          </p:cNvPr>
          <p:cNvSpPr/>
          <p:nvPr/>
        </p:nvSpPr>
        <p:spPr>
          <a:xfrm>
            <a:off x="5076825" y="6172200"/>
            <a:ext cx="800100" cy="428625"/>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Gerencia de Proyectos</a:t>
            </a:r>
            <a:endParaRPr lang="en-US" sz="1125" dirty="0"/>
          </a:p>
        </p:txBody>
      </p:sp>
      <p:sp>
        <p:nvSpPr>
          <p:cNvPr id="23" name="Gerencia de Negocios">
            <a:extLst>
              <a:ext uri="{FF2B5EF4-FFF2-40B4-BE49-F238E27FC236}">
                <a16:creationId xmlns:a16="http://schemas.microsoft.com/office/drawing/2014/main" id="{1837E8F1-844E-742E-28F0-9738592CD1E6}"/>
              </a:ext>
            </a:extLst>
          </p:cNvPr>
          <p:cNvSpPr/>
          <p:nvPr/>
        </p:nvSpPr>
        <p:spPr>
          <a:xfrm>
            <a:off x="6000750" y="6181725"/>
            <a:ext cx="800100" cy="428625"/>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Gerencia de Negocios</a:t>
            </a:r>
            <a:endParaRPr lang="en-US" sz="1125" dirty="0"/>
          </a:p>
        </p:txBody>
      </p:sp>
      <p:sp>
        <p:nvSpPr>
          <p:cNvPr id="24" name="Subdirector de Mercadeo y Comunicaciones">
            <a:extLst>
              <a:ext uri="{FF2B5EF4-FFF2-40B4-BE49-F238E27FC236}">
                <a16:creationId xmlns:a16="http://schemas.microsoft.com/office/drawing/2014/main" id="{45DB5763-5E05-0F0A-B0C9-9F61FD0A6D46}"/>
              </a:ext>
            </a:extLst>
          </p:cNvPr>
          <p:cNvSpPr/>
          <p:nvPr/>
        </p:nvSpPr>
        <p:spPr>
          <a:xfrm>
            <a:off x="6924675" y="6153150"/>
            <a:ext cx="1209675" cy="428625"/>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Subdirector de Mercadeo y Comunicaciones</a:t>
            </a:r>
            <a:endParaRPr lang="en-US" sz="1125" dirty="0"/>
          </a:p>
        </p:txBody>
      </p:sp>
      <p:sp>
        <p:nvSpPr>
          <p:cNvPr id="25" name="Subdireccin Gestin Jurdica y Operativa">
            <a:extLst>
              <a:ext uri="{FF2B5EF4-FFF2-40B4-BE49-F238E27FC236}">
                <a16:creationId xmlns:a16="http://schemas.microsoft.com/office/drawing/2014/main" id="{006F5B94-2FBD-C59C-1473-A42C0D92D67F}"/>
              </a:ext>
            </a:extLst>
          </p:cNvPr>
          <p:cNvSpPr/>
          <p:nvPr/>
        </p:nvSpPr>
        <p:spPr>
          <a:xfrm>
            <a:off x="9772650" y="6086475"/>
            <a:ext cx="1209675" cy="428625"/>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Subdirección:
Gestión Jurídica y Operativa</a:t>
            </a:r>
            <a:endParaRPr lang="en-US" sz="1125" dirty="0"/>
          </a:p>
        </p:txBody>
      </p:sp>
      <p:sp>
        <p:nvSpPr>
          <p:cNvPr id="26" name="Subdireccin Sistemas Ciber-fsicos">
            <a:extLst>
              <a:ext uri="{FF2B5EF4-FFF2-40B4-BE49-F238E27FC236}">
                <a16:creationId xmlns:a16="http://schemas.microsoft.com/office/drawing/2014/main" id="{DA0E3F91-3ADB-6C36-C7AC-4D84ED4A32E7}"/>
              </a:ext>
            </a:extLst>
          </p:cNvPr>
          <p:cNvSpPr/>
          <p:nvPr/>
        </p:nvSpPr>
        <p:spPr>
          <a:xfrm>
            <a:off x="11896725" y="6153150"/>
            <a:ext cx="1209675" cy="428625"/>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Subdirección: Sistemas Ciber-físicos</a:t>
            </a:r>
            <a:endParaRPr lang="en-US" sz="1125" dirty="0"/>
          </a:p>
        </p:txBody>
      </p:sp>
      <p:sp>
        <p:nvSpPr>
          <p:cNvPr id="27" name="Subdireccin Ingeniera Implementacin">
            <a:extLst>
              <a:ext uri="{FF2B5EF4-FFF2-40B4-BE49-F238E27FC236}">
                <a16:creationId xmlns:a16="http://schemas.microsoft.com/office/drawing/2014/main" id="{5886E6DB-3DF0-DD36-9EDD-6805ED558FCA}"/>
              </a:ext>
            </a:extLst>
          </p:cNvPr>
          <p:cNvSpPr/>
          <p:nvPr/>
        </p:nvSpPr>
        <p:spPr>
          <a:xfrm>
            <a:off x="13487400" y="6153150"/>
            <a:ext cx="1209675" cy="428625"/>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Subdirección: Ingeniería Implementación</a:t>
            </a:r>
            <a:endParaRPr lang="en-US" sz="1125" dirty="0"/>
          </a:p>
        </p:txBody>
      </p:sp>
      <p:sp>
        <p:nvSpPr>
          <p:cNvPr id="28" name="Jefe de Ingeniera y Procesos  Oficial de cumplimiento de seguridad de la informacin">
            <a:extLst>
              <a:ext uri="{FF2B5EF4-FFF2-40B4-BE49-F238E27FC236}">
                <a16:creationId xmlns:a16="http://schemas.microsoft.com/office/drawing/2014/main" id="{B3A54E9B-CA8D-FB0C-6A9C-D2AEB227EE37}"/>
              </a:ext>
            </a:extLst>
          </p:cNvPr>
          <p:cNvSpPr/>
          <p:nvPr/>
        </p:nvSpPr>
        <p:spPr>
          <a:xfrm>
            <a:off x="15011400" y="6181725"/>
            <a:ext cx="1114425" cy="1000125"/>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Jefe de Ingeniería y Procesos / Oficial de cumplimiento de seguridad de la información </a:t>
            </a:r>
            <a:endParaRPr lang="en-US" sz="1125" dirty="0"/>
          </a:p>
        </p:txBody>
      </p:sp>
      <p:sp>
        <p:nvSpPr>
          <p:cNvPr id="29" name="Coordinador TIC">
            <a:extLst>
              <a:ext uri="{FF2B5EF4-FFF2-40B4-BE49-F238E27FC236}">
                <a16:creationId xmlns:a16="http://schemas.microsoft.com/office/drawing/2014/main" id="{7A3F94B2-E889-A916-CD38-99EDB63F1521}"/>
              </a:ext>
            </a:extLst>
          </p:cNvPr>
          <p:cNvSpPr/>
          <p:nvPr/>
        </p:nvSpPr>
        <p:spPr>
          <a:xfrm>
            <a:off x="16459200" y="6191250"/>
            <a:ext cx="1028700"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Coordinador TIC</a:t>
            </a:r>
            <a:endParaRPr lang="en-US" sz="1125" dirty="0"/>
          </a:p>
        </p:txBody>
      </p:sp>
      <p:sp>
        <p:nvSpPr>
          <p:cNvPr id="30" name="Subdireccin Jurdica">
            <a:extLst>
              <a:ext uri="{FF2B5EF4-FFF2-40B4-BE49-F238E27FC236}">
                <a16:creationId xmlns:a16="http://schemas.microsoft.com/office/drawing/2014/main" id="{6B477E2F-AB96-30B3-CB1E-20B8ECA9691E}"/>
              </a:ext>
            </a:extLst>
          </p:cNvPr>
          <p:cNvSpPr/>
          <p:nvPr/>
        </p:nvSpPr>
        <p:spPr>
          <a:xfrm>
            <a:off x="8258175" y="6153150"/>
            <a:ext cx="1133475"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Subdirección: Jurídica</a:t>
            </a:r>
            <a:endParaRPr lang="en-US" sz="1125" dirty="0"/>
          </a:p>
        </p:txBody>
      </p:sp>
      <p:sp>
        <p:nvSpPr>
          <p:cNvPr id="31" name="Coordinador de Proyectos">
            <a:extLst>
              <a:ext uri="{FF2B5EF4-FFF2-40B4-BE49-F238E27FC236}">
                <a16:creationId xmlns:a16="http://schemas.microsoft.com/office/drawing/2014/main" id="{9E397184-6EFD-85F2-3567-C98499FA89D0}"/>
              </a:ext>
            </a:extLst>
          </p:cNvPr>
          <p:cNvSpPr/>
          <p:nvPr/>
        </p:nvSpPr>
        <p:spPr>
          <a:xfrm>
            <a:off x="8505825" y="7010400"/>
            <a:ext cx="1133475"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Coordinador
de Proyectos</a:t>
            </a:r>
            <a:endParaRPr lang="en-US" sz="1125" dirty="0"/>
          </a:p>
        </p:txBody>
      </p:sp>
      <p:sp>
        <p:nvSpPr>
          <p:cNvPr id="32" name="Gerencia de Proyectos">
            <a:extLst>
              <a:ext uri="{FF2B5EF4-FFF2-40B4-BE49-F238E27FC236}">
                <a16:creationId xmlns:a16="http://schemas.microsoft.com/office/drawing/2014/main" id="{6CEFF3C0-FD4F-A348-AAD0-D1F9238CAF83}"/>
              </a:ext>
            </a:extLst>
          </p:cNvPr>
          <p:cNvSpPr/>
          <p:nvPr/>
        </p:nvSpPr>
        <p:spPr>
          <a:xfrm>
            <a:off x="11887200" y="7019925"/>
            <a:ext cx="1133475"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Gerencia de Proyectos</a:t>
            </a:r>
            <a:endParaRPr lang="en-US" sz="1125" dirty="0"/>
          </a:p>
        </p:txBody>
      </p:sp>
      <p:sp>
        <p:nvSpPr>
          <p:cNvPr id="33" name="Profesional de Ingeniera y Ventas">
            <a:extLst>
              <a:ext uri="{FF2B5EF4-FFF2-40B4-BE49-F238E27FC236}">
                <a16:creationId xmlns:a16="http://schemas.microsoft.com/office/drawing/2014/main" id="{2256C720-5D43-3382-7D5B-A89721E80975}"/>
              </a:ext>
            </a:extLst>
          </p:cNvPr>
          <p:cNvSpPr/>
          <p:nvPr/>
        </p:nvSpPr>
        <p:spPr>
          <a:xfrm>
            <a:off x="11877675" y="7639050"/>
            <a:ext cx="1133475" cy="428625"/>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Profesional de Ingeniería y Ventas</a:t>
            </a:r>
            <a:endParaRPr lang="en-US" sz="1125" dirty="0"/>
          </a:p>
        </p:txBody>
      </p:sp>
      <p:sp>
        <p:nvSpPr>
          <p:cNvPr id="34" name="Ingeniero de Proyectos JR">
            <a:extLst>
              <a:ext uri="{FF2B5EF4-FFF2-40B4-BE49-F238E27FC236}">
                <a16:creationId xmlns:a16="http://schemas.microsoft.com/office/drawing/2014/main" id="{8857125E-242D-A0B3-1838-7531190E7793}"/>
              </a:ext>
            </a:extLst>
          </p:cNvPr>
          <p:cNvSpPr/>
          <p:nvPr/>
        </p:nvSpPr>
        <p:spPr>
          <a:xfrm>
            <a:off x="11887200" y="8382000"/>
            <a:ext cx="1133475"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Ingeniero de Proyectos JR</a:t>
            </a:r>
            <a:endParaRPr lang="en-US" sz="1125" dirty="0"/>
          </a:p>
        </p:txBody>
      </p:sp>
      <p:sp>
        <p:nvSpPr>
          <p:cNvPr id="35" name="Asistente de Laboratorio">
            <a:extLst>
              <a:ext uri="{FF2B5EF4-FFF2-40B4-BE49-F238E27FC236}">
                <a16:creationId xmlns:a16="http://schemas.microsoft.com/office/drawing/2014/main" id="{7492FECA-4BB8-C1A5-D21B-8F653E0B0004}"/>
              </a:ext>
            </a:extLst>
          </p:cNvPr>
          <p:cNvSpPr/>
          <p:nvPr/>
        </p:nvSpPr>
        <p:spPr>
          <a:xfrm>
            <a:off x="11877675" y="9086850"/>
            <a:ext cx="1133475"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Asistente de Laboratorio</a:t>
            </a:r>
            <a:endParaRPr lang="en-US" sz="1125" dirty="0"/>
          </a:p>
        </p:txBody>
      </p:sp>
      <p:sp>
        <p:nvSpPr>
          <p:cNvPr id="36" name="Gerencia de Proyectos">
            <a:extLst>
              <a:ext uri="{FF2B5EF4-FFF2-40B4-BE49-F238E27FC236}">
                <a16:creationId xmlns:a16="http://schemas.microsoft.com/office/drawing/2014/main" id="{4AC1E94C-36CD-4BAF-5FCB-8AB26564BC19}"/>
              </a:ext>
            </a:extLst>
          </p:cNvPr>
          <p:cNvSpPr/>
          <p:nvPr/>
        </p:nvSpPr>
        <p:spPr>
          <a:xfrm>
            <a:off x="13544550" y="6972300"/>
            <a:ext cx="1133475"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Gerencia de Proyectos</a:t>
            </a:r>
            <a:endParaRPr lang="en-US" sz="1125" dirty="0"/>
          </a:p>
        </p:txBody>
      </p:sp>
      <p:sp>
        <p:nvSpPr>
          <p:cNvPr id="37" name="Ingeniero Comercial">
            <a:extLst>
              <a:ext uri="{FF2B5EF4-FFF2-40B4-BE49-F238E27FC236}">
                <a16:creationId xmlns:a16="http://schemas.microsoft.com/office/drawing/2014/main" id="{52CFA491-8582-9E54-CC8C-CD3CD5D6DDF5}"/>
              </a:ext>
            </a:extLst>
          </p:cNvPr>
          <p:cNvSpPr/>
          <p:nvPr/>
        </p:nvSpPr>
        <p:spPr>
          <a:xfrm>
            <a:off x="13535025" y="7610475"/>
            <a:ext cx="1133475"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Ingeniero Comercial</a:t>
            </a:r>
            <a:endParaRPr lang="en-US" sz="1125" dirty="0"/>
          </a:p>
        </p:txBody>
      </p:sp>
      <p:sp>
        <p:nvSpPr>
          <p:cNvPr id="38" name="Ingeniero de Soporte">
            <a:extLst>
              <a:ext uri="{FF2B5EF4-FFF2-40B4-BE49-F238E27FC236}">
                <a16:creationId xmlns:a16="http://schemas.microsoft.com/office/drawing/2014/main" id="{EC5FB1FE-9103-0400-33C8-B04A0A211AEC}"/>
              </a:ext>
            </a:extLst>
          </p:cNvPr>
          <p:cNvSpPr/>
          <p:nvPr/>
        </p:nvSpPr>
        <p:spPr>
          <a:xfrm>
            <a:off x="15135225" y="8220075"/>
            <a:ext cx="800100"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Ingeniero de Soporte</a:t>
            </a:r>
            <a:endParaRPr lang="en-US" sz="1125" dirty="0"/>
          </a:p>
        </p:txBody>
      </p:sp>
      <p:sp>
        <p:nvSpPr>
          <p:cNvPr id="39" name="Abogado Sustanciador de PQR">
            <a:extLst>
              <a:ext uri="{FF2B5EF4-FFF2-40B4-BE49-F238E27FC236}">
                <a16:creationId xmlns:a16="http://schemas.microsoft.com/office/drawing/2014/main" id="{CC84B93E-4061-58BF-D2BC-16A6F2B3C8C6}"/>
              </a:ext>
            </a:extLst>
          </p:cNvPr>
          <p:cNvSpPr/>
          <p:nvPr/>
        </p:nvSpPr>
        <p:spPr>
          <a:xfrm>
            <a:off x="8524875" y="7553325"/>
            <a:ext cx="1133475" cy="428625"/>
          </a:xfrm>
          <a:prstGeom prst="rect">
            <a:avLst/>
          </a:prstGeom>
          <a:noFill/>
          <a:ln/>
        </p:spPr>
        <p:txBody>
          <a:bodyPr wrap="square" lIns="0" tIns="0" rIns="0" bIns="0" rtlCol="0" anchor="t"/>
          <a:lstStyle/>
          <a:p>
            <a:pPr marL="0" indent="0" algn="ctr">
              <a:lnSpc>
                <a:spcPts val="1125"/>
              </a:lnSpc>
              <a:buNone/>
            </a:pPr>
            <a:r>
              <a:rPr lang="en-US" sz="1125" kern="0" spc="-75" dirty="0">
                <a:solidFill>
                  <a:srgbClr val="000000"/>
                </a:solidFill>
                <a:latin typeface="Inter Semi Bold" pitchFamily="34" charset="0"/>
                <a:ea typeface="Inter Semi Bold" pitchFamily="34" charset="-122"/>
                <a:cs typeface="Inter Semi Bold" pitchFamily="34" charset="-120"/>
              </a:rPr>
              <a:t>Abogado Sustanciador
de PQR</a:t>
            </a:r>
            <a:endParaRPr lang="en-US" sz="1125" dirty="0"/>
          </a:p>
        </p:txBody>
      </p:sp>
      <p:sp>
        <p:nvSpPr>
          <p:cNvPr id="40" name="Apoyo Legal">
            <a:extLst>
              <a:ext uri="{FF2B5EF4-FFF2-40B4-BE49-F238E27FC236}">
                <a16:creationId xmlns:a16="http://schemas.microsoft.com/office/drawing/2014/main" id="{69920F65-9B4F-D3D6-E080-EF7B0C3AADDE}"/>
              </a:ext>
            </a:extLst>
          </p:cNvPr>
          <p:cNvSpPr/>
          <p:nvPr/>
        </p:nvSpPr>
        <p:spPr>
          <a:xfrm>
            <a:off x="8515350" y="8305800"/>
            <a:ext cx="1133475" cy="142875"/>
          </a:xfrm>
          <a:prstGeom prst="rect">
            <a:avLst/>
          </a:prstGeom>
          <a:noFill/>
          <a:ln/>
        </p:spPr>
        <p:txBody>
          <a:bodyPr wrap="square" lIns="0" tIns="0" rIns="0" bIns="0" rtlCol="0" anchor="t"/>
          <a:lstStyle/>
          <a:p>
            <a:pPr marL="0" indent="0" algn="ctr">
              <a:lnSpc>
                <a:spcPts val="1125"/>
              </a:lnSpc>
              <a:buNone/>
            </a:pPr>
            <a:r>
              <a:rPr lang="en-US" sz="1125" kern="0" spc="-75" dirty="0">
                <a:solidFill>
                  <a:srgbClr val="000000"/>
                </a:solidFill>
                <a:latin typeface="Inter Semi Bold" pitchFamily="34" charset="0"/>
                <a:ea typeface="Inter Semi Bold" pitchFamily="34" charset="-122"/>
                <a:cs typeface="Inter Semi Bold" pitchFamily="34" charset="-120"/>
              </a:rPr>
              <a:t>Apoyo Legal</a:t>
            </a:r>
            <a:endParaRPr lang="en-US" sz="1125" dirty="0"/>
          </a:p>
        </p:txBody>
      </p:sp>
      <p:sp>
        <p:nvSpPr>
          <p:cNvPr id="41" name="Auxiliar de Apoyo a la Gestin">
            <a:extLst>
              <a:ext uri="{FF2B5EF4-FFF2-40B4-BE49-F238E27FC236}">
                <a16:creationId xmlns:a16="http://schemas.microsoft.com/office/drawing/2014/main" id="{EB68C5C2-6A9C-E55D-3B41-92CF344A27F0}"/>
              </a:ext>
            </a:extLst>
          </p:cNvPr>
          <p:cNvSpPr/>
          <p:nvPr/>
        </p:nvSpPr>
        <p:spPr>
          <a:xfrm>
            <a:off x="8505825" y="8801100"/>
            <a:ext cx="1133475" cy="428625"/>
          </a:xfrm>
          <a:prstGeom prst="rect">
            <a:avLst/>
          </a:prstGeom>
          <a:noFill/>
          <a:ln/>
        </p:spPr>
        <p:txBody>
          <a:bodyPr wrap="square" lIns="0" tIns="0" rIns="0" bIns="0" rtlCol="0" anchor="t"/>
          <a:lstStyle/>
          <a:p>
            <a:pPr marL="0" indent="0" algn="ctr">
              <a:lnSpc>
                <a:spcPts val="1125"/>
              </a:lnSpc>
              <a:buNone/>
            </a:pPr>
            <a:r>
              <a:rPr lang="en-US" sz="1125" kern="0" spc="-75" dirty="0">
                <a:solidFill>
                  <a:srgbClr val="000000"/>
                </a:solidFill>
                <a:latin typeface="Inter Semi Bold" pitchFamily="34" charset="0"/>
                <a:ea typeface="Inter Semi Bold" pitchFamily="34" charset="-122"/>
                <a:cs typeface="Inter Semi Bold" pitchFamily="34" charset="-120"/>
              </a:rPr>
              <a:t>Auxiliar de Apoyo a la
Gestión</a:t>
            </a:r>
            <a:endParaRPr lang="en-US" sz="1125" dirty="0"/>
          </a:p>
        </p:txBody>
      </p:sp>
      <p:sp>
        <p:nvSpPr>
          <p:cNvPr id="42" name="Agente de Call Center">
            <a:extLst>
              <a:ext uri="{FF2B5EF4-FFF2-40B4-BE49-F238E27FC236}">
                <a16:creationId xmlns:a16="http://schemas.microsoft.com/office/drawing/2014/main" id="{65EA105E-B92D-2E4A-1C72-EEE56B501BE7}"/>
              </a:ext>
            </a:extLst>
          </p:cNvPr>
          <p:cNvSpPr/>
          <p:nvPr/>
        </p:nvSpPr>
        <p:spPr>
          <a:xfrm>
            <a:off x="10258425" y="8734425"/>
            <a:ext cx="914400"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000000"/>
                </a:solidFill>
                <a:latin typeface="Inter Semi Bold" pitchFamily="34" charset="0"/>
                <a:ea typeface="Inter Semi Bold" pitchFamily="34" charset="-122"/>
                <a:cs typeface="Inter Semi Bold" pitchFamily="34" charset="-120"/>
              </a:rPr>
              <a:t>Agente de Call Center</a:t>
            </a:r>
            <a:endParaRPr lang="en-US" sz="1125" dirty="0"/>
          </a:p>
        </p:txBody>
      </p:sp>
      <p:sp>
        <p:nvSpPr>
          <p:cNvPr id="43" name="Digitador">
            <a:extLst>
              <a:ext uri="{FF2B5EF4-FFF2-40B4-BE49-F238E27FC236}">
                <a16:creationId xmlns:a16="http://schemas.microsoft.com/office/drawing/2014/main" id="{B5FF8303-5679-95E3-A27C-C519DDB644F1}"/>
              </a:ext>
            </a:extLst>
          </p:cNvPr>
          <p:cNvSpPr/>
          <p:nvPr/>
        </p:nvSpPr>
        <p:spPr>
          <a:xfrm>
            <a:off x="10287000" y="8172450"/>
            <a:ext cx="914400" cy="142875"/>
          </a:xfrm>
          <a:prstGeom prst="rect">
            <a:avLst/>
          </a:prstGeom>
          <a:noFill/>
          <a:ln/>
        </p:spPr>
        <p:txBody>
          <a:bodyPr wrap="square" lIns="0" tIns="0" rIns="0" bIns="0" rtlCol="0" anchor="t"/>
          <a:lstStyle/>
          <a:p>
            <a:pPr marL="0" indent="0" algn="ctr">
              <a:lnSpc>
                <a:spcPts val="1125"/>
              </a:lnSpc>
              <a:buNone/>
            </a:pPr>
            <a:r>
              <a:rPr lang="en-US" sz="1125" kern="0" spc="-75" dirty="0">
                <a:solidFill>
                  <a:srgbClr val="000000"/>
                </a:solidFill>
                <a:latin typeface="Inter Semi Bold" pitchFamily="34" charset="0"/>
                <a:ea typeface="Inter Semi Bold" pitchFamily="34" charset="-122"/>
                <a:cs typeface="Inter Semi Bold" pitchFamily="34" charset="-120"/>
              </a:rPr>
              <a:t>Digitador</a:t>
            </a:r>
            <a:endParaRPr lang="en-US" sz="1125" dirty="0"/>
          </a:p>
        </p:txBody>
      </p:sp>
      <p:sp>
        <p:nvSpPr>
          <p:cNvPr id="44" name="Analista de Cartera">
            <a:extLst>
              <a:ext uri="{FF2B5EF4-FFF2-40B4-BE49-F238E27FC236}">
                <a16:creationId xmlns:a16="http://schemas.microsoft.com/office/drawing/2014/main" id="{45FBC7F4-ED80-55C1-420A-BE6C9A26C56B}"/>
              </a:ext>
            </a:extLst>
          </p:cNvPr>
          <p:cNvSpPr/>
          <p:nvPr/>
        </p:nvSpPr>
        <p:spPr>
          <a:xfrm>
            <a:off x="10353675" y="7467600"/>
            <a:ext cx="752475"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000000"/>
                </a:solidFill>
                <a:latin typeface="Inter Semi Bold" pitchFamily="34" charset="0"/>
                <a:ea typeface="Inter Semi Bold" pitchFamily="34" charset="-122"/>
                <a:cs typeface="Inter Semi Bold" pitchFamily="34" charset="-120"/>
              </a:rPr>
              <a:t>Analista de Cartera</a:t>
            </a:r>
            <a:endParaRPr lang="en-US" sz="1125" dirty="0"/>
          </a:p>
        </p:txBody>
      </p:sp>
      <p:sp>
        <p:nvSpPr>
          <p:cNvPr id="45" name="Operador TI">
            <a:extLst>
              <a:ext uri="{FF2B5EF4-FFF2-40B4-BE49-F238E27FC236}">
                <a16:creationId xmlns:a16="http://schemas.microsoft.com/office/drawing/2014/main" id="{731353E0-3DCD-3F79-7F66-380D42A86DC1}"/>
              </a:ext>
            </a:extLst>
          </p:cNvPr>
          <p:cNvSpPr/>
          <p:nvPr/>
        </p:nvSpPr>
        <p:spPr>
          <a:xfrm>
            <a:off x="16430625" y="7019925"/>
            <a:ext cx="1038225" cy="142875"/>
          </a:xfrm>
          <a:prstGeom prst="rect">
            <a:avLst/>
          </a:prstGeom>
          <a:noFill/>
          <a:ln/>
        </p:spPr>
        <p:txBody>
          <a:bodyPr wrap="square" lIns="0" tIns="0" rIns="0" bIns="0" rtlCol="0" anchor="t"/>
          <a:lstStyle/>
          <a:p>
            <a:pPr marL="0" indent="0" algn="ctr">
              <a:lnSpc>
                <a:spcPts val="1125"/>
              </a:lnSpc>
              <a:buNone/>
            </a:pPr>
            <a:r>
              <a:rPr lang="en-US" sz="1125" kern="0" spc="-75" dirty="0">
                <a:solidFill>
                  <a:srgbClr val="000000"/>
                </a:solidFill>
                <a:latin typeface="Inter Semi Bold" pitchFamily="34" charset="0"/>
                <a:ea typeface="Inter Semi Bold" pitchFamily="34" charset="-122"/>
                <a:cs typeface="Inter Semi Bold" pitchFamily="34" charset="-120"/>
              </a:rPr>
              <a:t>Operador TI</a:t>
            </a:r>
            <a:endParaRPr lang="en-US" sz="1125" dirty="0"/>
          </a:p>
        </p:txBody>
      </p:sp>
      <p:sp>
        <p:nvSpPr>
          <p:cNvPr id="46" name="Auxiliar de Infraestructura">
            <a:extLst>
              <a:ext uri="{FF2B5EF4-FFF2-40B4-BE49-F238E27FC236}">
                <a16:creationId xmlns:a16="http://schemas.microsoft.com/office/drawing/2014/main" id="{CAAAAB8A-A4DC-05AF-136C-B50EE5512C9C}"/>
              </a:ext>
            </a:extLst>
          </p:cNvPr>
          <p:cNvSpPr/>
          <p:nvPr/>
        </p:nvSpPr>
        <p:spPr>
          <a:xfrm>
            <a:off x="16411575" y="7677150"/>
            <a:ext cx="1066800"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000000"/>
                </a:solidFill>
                <a:latin typeface="Inter Semi Bold" pitchFamily="34" charset="0"/>
                <a:ea typeface="Inter Semi Bold" pitchFamily="34" charset="-122"/>
                <a:cs typeface="Inter Semi Bold" pitchFamily="34" charset="-120"/>
              </a:rPr>
              <a:t>Auxiliar de Infraestructura</a:t>
            </a:r>
            <a:endParaRPr lang="en-US" sz="1125" dirty="0"/>
          </a:p>
        </p:txBody>
      </p:sp>
      <p:sp>
        <p:nvSpPr>
          <p:cNvPr id="47" name="Profesional de Procesos">
            <a:extLst>
              <a:ext uri="{FF2B5EF4-FFF2-40B4-BE49-F238E27FC236}">
                <a16:creationId xmlns:a16="http://schemas.microsoft.com/office/drawing/2014/main" id="{C9C04B90-5520-0A4F-DFF6-818A55939CBF}"/>
              </a:ext>
            </a:extLst>
          </p:cNvPr>
          <p:cNvSpPr/>
          <p:nvPr/>
        </p:nvSpPr>
        <p:spPr>
          <a:xfrm>
            <a:off x="15135225" y="7537686"/>
            <a:ext cx="800100" cy="285750"/>
          </a:xfrm>
          <a:prstGeom prst="rect">
            <a:avLst/>
          </a:prstGeom>
          <a:noFill/>
          <a:ln/>
        </p:spPr>
        <p:txBody>
          <a:bodyPr wrap="square" lIns="0" tIns="0" rIns="0" bIns="0" rtlCol="0" anchor="t"/>
          <a:lstStyle/>
          <a:p>
            <a:pPr marL="0" indent="0" algn="ctr">
              <a:lnSpc>
                <a:spcPts val="1125"/>
              </a:lnSpc>
              <a:buNone/>
            </a:pPr>
            <a:r>
              <a:rPr lang="en-US" sz="1125" kern="0" spc="-75" dirty="0">
                <a:solidFill>
                  <a:srgbClr val="FFFFFF"/>
                </a:solidFill>
                <a:latin typeface="Inter Semi Bold" pitchFamily="34" charset="0"/>
                <a:ea typeface="Inter Semi Bold" pitchFamily="34" charset="-122"/>
                <a:cs typeface="Inter Semi Bold" pitchFamily="34" charset="-120"/>
              </a:rPr>
              <a:t>Profesional de Procesos</a:t>
            </a:r>
            <a:endParaRPr lang="en-US" sz="1125" dirty="0"/>
          </a:p>
        </p:txBody>
      </p:sp>
      <p:sp>
        <p:nvSpPr>
          <p:cNvPr id="48" name="NIVEL 3 Gerencia">
            <a:extLst>
              <a:ext uri="{FF2B5EF4-FFF2-40B4-BE49-F238E27FC236}">
                <a16:creationId xmlns:a16="http://schemas.microsoft.com/office/drawing/2014/main" id="{6C5D30E0-AB11-12D2-3FE6-332A98C0736C}"/>
              </a:ext>
            </a:extLst>
          </p:cNvPr>
          <p:cNvSpPr/>
          <p:nvPr/>
        </p:nvSpPr>
        <p:spPr>
          <a:xfrm>
            <a:off x="1685925" y="3495675"/>
            <a:ext cx="1333500" cy="190500"/>
          </a:xfrm>
          <a:prstGeom prst="rect">
            <a:avLst/>
          </a:prstGeom>
          <a:noFill/>
          <a:ln/>
        </p:spPr>
        <p:txBody>
          <a:bodyPr wrap="square" lIns="0" tIns="0" rIns="0" bIns="0" rtlCol="0" anchor="t"/>
          <a:lstStyle/>
          <a:p>
            <a:pPr marL="0" indent="0" algn="l">
              <a:lnSpc>
                <a:spcPts val="1500"/>
              </a:lnSpc>
              <a:buNone/>
            </a:pPr>
            <a:r>
              <a:rPr lang="en-US" sz="1125" kern="0" spc="-75" dirty="0">
                <a:solidFill>
                  <a:srgbClr val="FFFFFF"/>
                </a:solidFill>
                <a:latin typeface="Inter Regular" pitchFamily="34" charset="0"/>
                <a:ea typeface="Inter Regular" pitchFamily="34" charset="-122"/>
                <a:cs typeface="Inter Regular" pitchFamily="34" charset="-120"/>
              </a:rPr>
              <a:t>NIVEL 3 Gerencia</a:t>
            </a:r>
            <a:endParaRPr lang="en-US" sz="1125" dirty="0"/>
          </a:p>
        </p:txBody>
      </p:sp>
      <p:sp>
        <p:nvSpPr>
          <p:cNvPr id="49" name="NIVEL 4 Operativa">
            <a:extLst>
              <a:ext uri="{FF2B5EF4-FFF2-40B4-BE49-F238E27FC236}">
                <a16:creationId xmlns:a16="http://schemas.microsoft.com/office/drawing/2014/main" id="{9605A444-EE05-CEBF-EF5F-0D1B2EBA6F45}"/>
              </a:ext>
            </a:extLst>
          </p:cNvPr>
          <p:cNvSpPr/>
          <p:nvPr/>
        </p:nvSpPr>
        <p:spPr>
          <a:xfrm>
            <a:off x="1685925" y="3819525"/>
            <a:ext cx="1333500" cy="190500"/>
          </a:xfrm>
          <a:prstGeom prst="rect">
            <a:avLst/>
          </a:prstGeom>
          <a:noFill/>
          <a:ln/>
        </p:spPr>
        <p:txBody>
          <a:bodyPr wrap="square" lIns="0" tIns="0" rIns="0" bIns="0" rtlCol="0" anchor="t"/>
          <a:lstStyle/>
          <a:p>
            <a:pPr marL="0" indent="0" algn="l">
              <a:lnSpc>
                <a:spcPts val="1500"/>
              </a:lnSpc>
              <a:buNone/>
            </a:pPr>
            <a:r>
              <a:rPr lang="en-US" sz="1125" kern="0" spc="-75" dirty="0">
                <a:solidFill>
                  <a:srgbClr val="FFFFFF"/>
                </a:solidFill>
                <a:latin typeface="Inter Regular" pitchFamily="34" charset="0"/>
                <a:ea typeface="Inter Regular" pitchFamily="34" charset="-122"/>
                <a:cs typeface="Inter Regular" pitchFamily="34" charset="-120"/>
              </a:rPr>
              <a:t>NIVEL 4 Operativa</a:t>
            </a:r>
            <a:endParaRPr lang="en-US" sz="1125" dirty="0"/>
          </a:p>
        </p:txBody>
      </p:sp>
      <p:sp>
        <p:nvSpPr>
          <p:cNvPr id="50" name="DIRECCIN ADMINISTRATIVA FINANCIERA Y CONTABLE">
            <a:extLst>
              <a:ext uri="{FF2B5EF4-FFF2-40B4-BE49-F238E27FC236}">
                <a16:creationId xmlns:a16="http://schemas.microsoft.com/office/drawing/2014/main" id="{939DA4C4-DDC6-3F32-CD7C-40801C402097}"/>
              </a:ext>
            </a:extLst>
          </p:cNvPr>
          <p:cNvSpPr/>
          <p:nvPr/>
        </p:nvSpPr>
        <p:spPr>
          <a:xfrm>
            <a:off x="2076450" y="4419600"/>
            <a:ext cx="2085975" cy="381000"/>
          </a:xfrm>
          <a:prstGeom prst="rect">
            <a:avLst/>
          </a:prstGeom>
          <a:noFill/>
          <a:ln/>
        </p:spPr>
        <p:txBody>
          <a:bodyPr wrap="square" lIns="0" tIns="0" rIns="0" bIns="0" rtlCol="0" anchor="t"/>
          <a:lstStyle/>
          <a:p>
            <a:pPr marL="0" indent="0" algn="ctr">
              <a:lnSpc>
                <a:spcPts val="1500"/>
              </a:lnSpc>
              <a:buNone/>
            </a:pPr>
            <a:r>
              <a:rPr lang="en-US" sz="1125" b="1" kern="0" spc="-75" dirty="0">
                <a:solidFill>
                  <a:srgbClr val="FFFFFF"/>
                </a:solidFill>
                <a:latin typeface="Inter Bold" pitchFamily="34" charset="0"/>
                <a:ea typeface="Inter Bold" pitchFamily="34" charset="-122"/>
                <a:cs typeface="Inter Bold" pitchFamily="34" charset="-120"/>
              </a:rPr>
              <a:t>DIRECCIÓN ADMINISTRATIVA,
FINANCIERA Y CONTABLE</a:t>
            </a:r>
            <a:endParaRPr lang="en-US" sz="1125" dirty="0"/>
          </a:p>
        </p:txBody>
      </p:sp>
      <p:sp>
        <p:nvSpPr>
          <p:cNvPr id="51" name="DIRECCIN DESARROLLO DE NEGOCIO">
            <a:extLst>
              <a:ext uri="{FF2B5EF4-FFF2-40B4-BE49-F238E27FC236}">
                <a16:creationId xmlns:a16="http://schemas.microsoft.com/office/drawing/2014/main" id="{2CFDD0D6-A01C-A6D5-FA66-C909E4D46048}"/>
              </a:ext>
            </a:extLst>
          </p:cNvPr>
          <p:cNvSpPr/>
          <p:nvPr/>
        </p:nvSpPr>
        <p:spPr>
          <a:xfrm>
            <a:off x="5543550" y="4381500"/>
            <a:ext cx="1609725" cy="485775"/>
          </a:xfrm>
          <a:prstGeom prst="rect">
            <a:avLst/>
          </a:prstGeom>
          <a:noFill/>
          <a:ln/>
        </p:spPr>
        <p:txBody>
          <a:bodyPr wrap="square" lIns="0" tIns="0" rIns="0" bIns="0" rtlCol="0" anchor="t"/>
          <a:lstStyle/>
          <a:p>
            <a:pPr marL="0" indent="0" algn="ctr">
              <a:lnSpc>
                <a:spcPts val="1275"/>
              </a:lnSpc>
              <a:buNone/>
            </a:pPr>
            <a:r>
              <a:rPr lang="en-US" sz="1125" b="1" kern="0" spc="-75" dirty="0">
                <a:solidFill>
                  <a:srgbClr val="FFFFFF"/>
                </a:solidFill>
                <a:latin typeface="Inter Bold" pitchFamily="34" charset="0"/>
                <a:ea typeface="Inter Bold" pitchFamily="34" charset="-122"/>
                <a:cs typeface="Inter Bold" pitchFamily="34" charset="-120"/>
              </a:rPr>
              <a:t>DIRECCIÓN DESARROLLO
DE NEGOCIO</a:t>
            </a:r>
            <a:endParaRPr lang="en-US" sz="1125" dirty="0"/>
          </a:p>
        </p:txBody>
      </p:sp>
      <p:sp>
        <p:nvSpPr>
          <p:cNvPr id="52" name="DIRECCION JURIDICA">
            <a:extLst>
              <a:ext uri="{FF2B5EF4-FFF2-40B4-BE49-F238E27FC236}">
                <a16:creationId xmlns:a16="http://schemas.microsoft.com/office/drawing/2014/main" id="{48C772E1-1B46-0D5A-6114-DDB2D4A314B0}"/>
              </a:ext>
            </a:extLst>
          </p:cNvPr>
          <p:cNvSpPr/>
          <p:nvPr/>
        </p:nvSpPr>
        <p:spPr>
          <a:xfrm>
            <a:off x="8239125" y="4429125"/>
            <a:ext cx="1200150" cy="323850"/>
          </a:xfrm>
          <a:prstGeom prst="rect">
            <a:avLst/>
          </a:prstGeom>
          <a:noFill/>
          <a:ln/>
        </p:spPr>
        <p:txBody>
          <a:bodyPr wrap="square" lIns="0" tIns="0" rIns="0" bIns="0" rtlCol="0" anchor="t"/>
          <a:lstStyle/>
          <a:p>
            <a:pPr marL="0" indent="0" algn="ctr">
              <a:lnSpc>
                <a:spcPts val="1275"/>
              </a:lnSpc>
              <a:buNone/>
            </a:pPr>
            <a:r>
              <a:rPr lang="en-US" sz="1125" b="1" kern="0" spc="-75" dirty="0">
                <a:solidFill>
                  <a:srgbClr val="FFFFFF"/>
                </a:solidFill>
                <a:latin typeface="Inter Bold" pitchFamily="34" charset="0"/>
                <a:ea typeface="Inter Bold" pitchFamily="34" charset="-122"/>
                <a:cs typeface="Inter Bold" pitchFamily="34" charset="-120"/>
              </a:rPr>
              <a:t>DIRECCIÓN JURIDICA</a:t>
            </a:r>
            <a:endParaRPr lang="en-US" sz="1125" dirty="0"/>
          </a:p>
        </p:txBody>
      </p:sp>
      <p:sp>
        <p:nvSpPr>
          <p:cNvPr id="53" name="DIRECCIN DE PROYECTOS">
            <a:extLst>
              <a:ext uri="{FF2B5EF4-FFF2-40B4-BE49-F238E27FC236}">
                <a16:creationId xmlns:a16="http://schemas.microsoft.com/office/drawing/2014/main" id="{6D564A66-727D-CD66-B770-92FEC4D6C384}"/>
              </a:ext>
            </a:extLst>
          </p:cNvPr>
          <p:cNvSpPr/>
          <p:nvPr/>
        </p:nvSpPr>
        <p:spPr>
          <a:xfrm>
            <a:off x="11849100" y="4429125"/>
            <a:ext cx="1200150" cy="323850"/>
          </a:xfrm>
          <a:prstGeom prst="rect">
            <a:avLst/>
          </a:prstGeom>
          <a:noFill/>
          <a:ln/>
        </p:spPr>
        <p:txBody>
          <a:bodyPr wrap="square" lIns="0" tIns="0" rIns="0" bIns="0" rtlCol="0" anchor="t"/>
          <a:lstStyle/>
          <a:p>
            <a:pPr marL="0" indent="0" algn="ctr">
              <a:lnSpc>
                <a:spcPts val="1275"/>
              </a:lnSpc>
              <a:buNone/>
            </a:pPr>
            <a:r>
              <a:rPr lang="en-US" sz="1125" b="1" kern="0" spc="-75" dirty="0">
                <a:solidFill>
                  <a:srgbClr val="FFFFFF"/>
                </a:solidFill>
                <a:latin typeface="Inter Bold" pitchFamily="34" charset="0"/>
                <a:ea typeface="Inter Bold" pitchFamily="34" charset="-122"/>
                <a:cs typeface="Inter Bold" pitchFamily="34" charset="-120"/>
              </a:rPr>
              <a:t>DIRECCIÓN
DE PROYECTOS</a:t>
            </a:r>
            <a:endParaRPr lang="en-US" sz="1125" dirty="0"/>
          </a:p>
        </p:txBody>
      </p:sp>
      <p:sp>
        <p:nvSpPr>
          <p:cNvPr id="54" name="PRESIDENCIA">
            <a:extLst>
              <a:ext uri="{FF2B5EF4-FFF2-40B4-BE49-F238E27FC236}">
                <a16:creationId xmlns:a16="http://schemas.microsoft.com/office/drawing/2014/main" id="{2205E10A-CD23-3B98-8B88-53D010FC14CD}"/>
              </a:ext>
            </a:extLst>
          </p:cNvPr>
          <p:cNvSpPr/>
          <p:nvPr/>
        </p:nvSpPr>
        <p:spPr>
          <a:xfrm rot="-1939">
            <a:off x="9267825" y="3306630"/>
            <a:ext cx="1748352" cy="190500"/>
          </a:xfrm>
          <a:prstGeom prst="rect">
            <a:avLst/>
          </a:prstGeom>
          <a:noFill/>
          <a:ln/>
        </p:spPr>
        <p:txBody>
          <a:bodyPr wrap="square" lIns="0" tIns="0" rIns="0" bIns="0" rtlCol="0" anchor="t"/>
          <a:lstStyle/>
          <a:p>
            <a:pPr marL="0" indent="0" algn="ctr">
              <a:lnSpc>
                <a:spcPts val="1500"/>
              </a:lnSpc>
              <a:buNone/>
            </a:pPr>
            <a:r>
              <a:rPr lang="en-US" sz="1500" b="1" kern="0" spc="-75" dirty="0">
                <a:solidFill>
                  <a:srgbClr val="FFFFFF"/>
                </a:solidFill>
                <a:latin typeface="Inter Bold" pitchFamily="34" charset="0"/>
                <a:ea typeface="Inter Bold" pitchFamily="34" charset="-122"/>
                <a:cs typeface="Inter Bold" pitchFamily="34" charset="-120"/>
              </a:rPr>
              <a:t>PRESIDENCIA</a:t>
            </a:r>
            <a:endParaRPr lang="en-US" sz="1500" dirty="0"/>
          </a:p>
        </p:txBody>
      </p:sp>
      <p:sp>
        <p:nvSpPr>
          <p:cNvPr id="55" name="JUNTA DIRECTIVA">
            <a:extLst>
              <a:ext uri="{FF2B5EF4-FFF2-40B4-BE49-F238E27FC236}">
                <a16:creationId xmlns:a16="http://schemas.microsoft.com/office/drawing/2014/main" id="{5D978F5C-8630-B801-A836-5A7A59F82F80}"/>
              </a:ext>
            </a:extLst>
          </p:cNvPr>
          <p:cNvSpPr/>
          <p:nvPr/>
        </p:nvSpPr>
        <p:spPr>
          <a:xfrm>
            <a:off x="8982075" y="1876425"/>
            <a:ext cx="2181225" cy="190500"/>
          </a:xfrm>
          <a:prstGeom prst="rect">
            <a:avLst/>
          </a:prstGeom>
          <a:noFill/>
          <a:ln/>
        </p:spPr>
        <p:txBody>
          <a:bodyPr wrap="square" lIns="0" tIns="0" rIns="0" bIns="0" rtlCol="0" anchor="t"/>
          <a:lstStyle/>
          <a:p>
            <a:pPr marL="0" indent="0" algn="ctr">
              <a:lnSpc>
                <a:spcPts val="1500"/>
              </a:lnSpc>
              <a:buNone/>
            </a:pPr>
            <a:r>
              <a:rPr lang="en-US" sz="1875" b="1" kern="0" spc="-75" dirty="0">
                <a:solidFill>
                  <a:srgbClr val="FFFFFF"/>
                </a:solidFill>
                <a:latin typeface="Inter Bold" pitchFamily="34" charset="0"/>
                <a:ea typeface="Inter Bold" pitchFamily="34" charset="-122"/>
                <a:cs typeface="Inter Bold" pitchFamily="34" charset="-120"/>
              </a:rPr>
              <a:t>JUNTA DIRECTIVA</a:t>
            </a:r>
            <a:endParaRPr lang="en-US" sz="1875" dirty="0"/>
          </a:p>
        </p:txBody>
      </p:sp>
      <p:sp>
        <p:nvSpPr>
          <p:cNvPr id="56" name="TALENTO HUMANO">
            <a:extLst>
              <a:ext uri="{FF2B5EF4-FFF2-40B4-BE49-F238E27FC236}">
                <a16:creationId xmlns:a16="http://schemas.microsoft.com/office/drawing/2014/main" id="{70BC0F90-098E-E763-4509-41063E1928C6}"/>
              </a:ext>
            </a:extLst>
          </p:cNvPr>
          <p:cNvSpPr/>
          <p:nvPr/>
        </p:nvSpPr>
        <p:spPr>
          <a:xfrm>
            <a:off x="1971675" y="5391150"/>
            <a:ext cx="800100" cy="285750"/>
          </a:xfrm>
          <a:prstGeom prst="rect">
            <a:avLst/>
          </a:prstGeom>
          <a:noFill/>
          <a:ln/>
        </p:spPr>
        <p:txBody>
          <a:bodyPr wrap="square" lIns="0" tIns="0" rIns="0" bIns="0" rtlCol="0" anchor="t"/>
          <a:lstStyle/>
          <a:p>
            <a:pPr marL="0" indent="0" algn="ctr">
              <a:lnSpc>
                <a:spcPts val="1125"/>
              </a:lnSpc>
              <a:buNone/>
            </a:pPr>
            <a:r>
              <a:rPr lang="en-US" sz="1125" b="1" kern="0" spc="-75" dirty="0">
                <a:solidFill>
                  <a:srgbClr val="0070C0"/>
                </a:solidFill>
                <a:latin typeface="Inter Bold" pitchFamily="34" charset="0"/>
                <a:ea typeface="Inter Bold" pitchFamily="34" charset="-122"/>
                <a:cs typeface="Inter Bold" pitchFamily="34" charset="-120"/>
              </a:rPr>
              <a:t>TALENTO HUMANO</a:t>
            </a:r>
            <a:endParaRPr lang="en-US" sz="1125" dirty="0"/>
          </a:p>
        </p:txBody>
      </p:sp>
      <p:sp>
        <p:nvSpPr>
          <p:cNvPr id="57" name="CONTABILIDAD">
            <a:extLst>
              <a:ext uri="{FF2B5EF4-FFF2-40B4-BE49-F238E27FC236}">
                <a16:creationId xmlns:a16="http://schemas.microsoft.com/office/drawing/2014/main" id="{E0BC540C-69CA-3609-F9EF-033A9E950F68}"/>
              </a:ext>
            </a:extLst>
          </p:cNvPr>
          <p:cNvSpPr/>
          <p:nvPr/>
        </p:nvSpPr>
        <p:spPr>
          <a:xfrm>
            <a:off x="3409950" y="5438775"/>
            <a:ext cx="1085850" cy="142875"/>
          </a:xfrm>
          <a:prstGeom prst="rect">
            <a:avLst/>
          </a:prstGeom>
          <a:noFill/>
          <a:ln/>
        </p:spPr>
        <p:txBody>
          <a:bodyPr wrap="square" lIns="0" tIns="0" rIns="0" bIns="0" rtlCol="0" anchor="t"/>
          <a:lstStyle/>
          <a:p>
            <a:pPr marL="0" indent="0" algn="ctr">
              <a:lnSpc>
                <a:spcPts val="1125"/>
              </a:lnSpc>
              <a:buNone/>
            </a:pPr>
            <a:r>
              <a:rPr lang="en-US" sz="1125" b="1" kern="0" spc="-75" dirty="0">
                <a:solidFill>
                  <a:srgbClr val="0070C0"/>
                </a:solidFill>
                <a:latin typeface="Inter Bold" pitchFamily="34" charset="0"/>
                <a:ea typeface="Inter Bold" pitchFamily="34" charset="-122"/>
                <a:cs typeface="Inter Bold" pitchFamily="34" charset="-120"/>
              </a:rPr>
              <a:t>CONTABILIDAD</a:t>
            </a:r>
            <a:endParaRPr lang="en-US" sz="1125" dirty="0"/>
          </a:p>
        </p:txBody>
      </p:sp>
      <p:sp>
        <p:nvSpPr>
          <p:cNvPr id="58" name="TIC">
            <a:extLst>
              <a:ext uri="{FF2B5EF4-FFF2-40B4-BE49-F238E27FC236}">
                <a16:creationId xmlns:a16="http://schemas.microsoft.com/office/drawing/2014/main" id="{5BD8706B-EE97-9C0D-62DF-7EF18DC25C45}"/>
              </a:ext>
            </a:extLst>
          </p:cNvPr>
          <p:cNvSpPr/>
          <p:nvPr/>
        </p:nvSpPr>
        <p:spPr>
          <a:xfrm>
            <a:off x="16211550" y="5353050"/>
            <a:ext cx="1085850" cy="142875"/>
          </a:xfrm>
          <a:prstGeom prst="rect">
            <a:avLst/>
          </a:prstGeom>
          <a:noFill/>
          <a:ln/>
        </p:spPr>
        <p:txBody>
          <a:bodyPr wrap="square" lIns="0" tIns="0" rIns="0" bIns="0" rtlCol="0" anchor="t"/>
          <a:lstStyle/>
          <a:p>
            <a:pPr marL="0" indent="0" algn="ctr">
              <a:lnSpc>
                <a:spcPts val="1125"/>
              </a:lnSpc>
              <a:buNone/>
            </a:pPr>
            <a:r>
              <a:rPr lang="en-US" sz="1125" b="1" kern="0" spc="-75" dirty="0">
                <a:solidFill>
                  <a:srgbClr val="0070C0"/>
                </a:solidFill>
                <a:latin typeface="Inter Bold" pitchFamily="34" charset="0"/>
                <a:ea typeface="Inter Bold" pitchFamily="34" charset="-122"/>
                <a:cs typeface="Inter Bold" pitchFamily="34" charset="-120"/>
              </a:rPr>
              <a:t>TIC</a:t>
            </a:r>
            <a:endParaRPr lang="en-US" sz="1125" dirty="0"/>
          </a:p>
        </p:txBody>
      </p:sp>
      <p:sp>
        <p:nvSpPr>
          <p:cNvPr id="59" name="INGENIERA E IMPLEMENTACIN">
            <a:extLst>
              <a:ext uri="{FF2B5EF4-FFF2-40B4-BE49-F238E27FC236}">
                <a16:creationId xmlns:a16="http://schemas.microsoft.com/office/drawing/2014/main" id="{4683A0F8-056E-E745-C7AA-3134045A840A}"/>
              </a:ext>
            </a:extLst>
          </p:cNvPr>
          <p:cNvSpPr/>
          <p:nvPr/>
        </p:nvSpPr>
        <p:spPr>
          <a:xfrm>
            <a:off x="13373100" y="5314950"/>
            <a:ext cx="1466850" cy="285750"/>
          </a:xfrm>
          <a:prstGeom prst="rect">
            <a:avLst/>
          </a:prstGeom>
          <a:noFill/>
          <a:ln/>
        </p:spPr>
        <p:txBody>
          <a:bodyPr wrap="square" lIns="0" tIns="0" rIns="0" bIns="0" rtlCol="0" anchor="t"/>
          <a:lstStyle/>
          <a:p>
            <a:pPr marL="0" indent="0" algn="ctr">
              <a:lnSpc>
                <a:spcPts val="1125"/>
              </a:lnSpc>
              <a:buNone/>
            </a:pPr>
            <a:r>
              <a:rPr lang="en-US" sz="1125" b="1" kern="0" spc="-75" dirty="0">
                <a:solidFill>
                  <a:srgbClr val="0070C0"/>
                </a:solidFill>
                <a:latin typeface="Inter Bold" pitchFamily="34" charset="0"/>
                <a:ea typeface="Inter Bold" pitchFamily="34" charset="-122"/>
                <a:cs typeface="Inter Bold" pitchFamily="34" charset="-120"/>
              </a:rPr>
              <a:t>INGENIERÍA E IMPLEMENTACIÓN</a:t>
            </a:r>
            <a:endParaRPr lang="en-US" sz="1125" dirty="0"/>
          </a:p>
        </p:txBody>
      </p:sp>
      <p:sp>
        <p:nvSpPr>
          <p:cNvPr id="60" name="SISTEMAS CIBERFSICOS">
            <a:extLst>
              <a:ext uri="{FF2B5EF4-FFF2-40B4-BE49-F238E27FC236}">
                <a16:creationId xmlns:a16="http://schemas.microsoft.com/office/drawing/2014/main" id="{B894AFDA-EFF5-80DE-5F22-F5B87A08C52A}"/>
              </a:ext>
            </a:extLst>
          </p:cNvPr>
          <p:cNvSpPr/>
          <p:nvPr/>
        </p:nvSpPr>
        <p:spPr>
          <a:xfrm>
            <a:off x="11868150" y="5324475"/>
            <a:ext cx="1085850" cy="285750"/>
          </a:xfrm>
          <a:prstGeom prst="rect">
            <a:avLst/>
          </a:prstGeom>
          <a:noFill/>
          <a:ln/>
        </p:spPr>
        <p:txBody>
          <a:bodyPr wrap="square" lIns="0" tIns="0" rIns="0" bIns="0" rtlCol="0" anchor="t"/>
          <a:lstStyle/>
          <a:p>
            <a:pPr marL="0" indent="0" algn="ctr">
              <a:lnSpc>
                <a:spcPts val="1125"/>
              </a:lnSpc>
              <a:buNone/>
            </a:pPr>
            <a:r>
              <a:rPr lang="en-US" sz="1125" b="1" kern="0" spc="-75" dirty="0">
                <a:solidFill>
                  <a:srgbClr val="0070C0"/>
                </a:solidFill>
                <a:latin typeface="Inter Bold" pitchFamily="34" charset="0"/>
                <a:ea typeface="Inter Bold" pitchFamily="34" charset="-122"/>
                <a:cs typeface="Inter Bold" pitchFamily="34" charset="-120"/>
              </a:rPr>
              <a:t>SISTEMAS CIBERFÍSICOS</a:t>
            </a:r>
            <a:endParaRPr lang="en-US" sz="1125" dirty="0"/>
          </a:p>
        </p:txBody>
      </p:sp>
      <p:sp>
        <p:nvSpPr>
          <p:cNvPr id="61" name="GESTIN DEL INGRESO">
            <a:extLst>
              <a:ext uri="{FF2B5EF4-FFF2-40B4-BE49-F238E27FC236}">
                <a16:creationId xmlns:a16="http://schemas.microsoft.com/office/drawing/2014/main" id="{56ECCC46-74C1-6BBF-83D9-1930FEB69C6B}"/>
              </a:ext>
            </a:extLst>
          </p:cNvPr>
          <p:cNvSpPr/>
          <p:nvPr/>
        </p:nvSpPr>
        <p:spPr>
          <a:xfrm>
            <a:off x="9810750" y="5353050"/>
            <a:ext cx="1085850" cy="285750"/>
          </a:xfrm>
          <a:prstGeom prst="rect">
            <a:avLst/>
          </a:prstGeom>
          <a:noFill/>
          <a:ln/>
        </p:spPr>
        <p:txBody>
          <a:bodyPr wrap="square" lIns="0" tIns="0" rIns="0" bIns="0" rtlCol="0" anchor="t"/>
          <a:lstStyle/>
          <a:p>
            <a:pPr marL="0" indent="0" algn="ctr">
              <a:lnSpc>
                <a:spcPts val="1125"/>
              </a:lnSpc>
              <a:buNone/>
            </a:pPr>
            <a:r>
              <a:rPr lang="en-US" sz="1125" b="1" kern="0" spc="-75" dirty="0">
                <a:solidFill>
                  <a:srgbClr val="0070C0"/>
                </a:solidFill>
                <a:latin typeface="Inter Bold" pitchFamily="34" charset="0"/>
                <a:ea typeface="Inter Bold" pitchFamily="34" charset="-122"/>
                <a:cs typeface="Inter Bold" pitchFamily="34" charset="-120"/>
              </a:rPr>
              <a:t>GESTIÓN DEL INGRESO</a:t>
            </a:r>
            <a:endParaRPr lang="en-US" sz="1125" dirty="0"/>
          </a:p>
        </p:txBody>
      </p:sp>
      <p:sp>
        <p:nvSpPr>
          <p:cNvPr id="62" name="JURDICA">
            <a:extLst>
              <a:ext uri="{FF2B5EF4-FFF2-40B4-BE49-F238E27FC236}">
                <a16:creationId xmlns:a16="http://schemas.microsoft.com/office/drawing/2014/main" id="{528C3C56-AAFE-1113-3E39-1A4B73A450B2}"/>
              </a:ext>
            </a:extLst>
          </p:cNvPr>
          <p:cNvSpPr/>
          <p:nvPr/>
        </p:nvSpPr>
        <p:spPr>
          <a:xfrm>
            <a:off x="8210550" y="5476875"/>
            <a:ext cx="1085850" cy="142875"/>
          </a:xfrm>
          <a:prstGeom prst="rect">
            <a:avLst/>
          </a:prstGeom>
          <a:noFill/>
          <a:ln/>
        </p:spPr>
        <p:txBody>
          <a:bodyPr wrap="square" lIns="0" tIns="0" rIns="0" bIns="0" rtlCol="0" anchor="t"/>
          <a:lstStyle/>
          <a:p>
            <a:pPr marL="0" indent="0" algn="ctr">
              <a:lnSpc>
                <a:spcPts val="1125"/>
              </a:lnSpc>
              <a:buNone/>
            </a:pPr>
            <a:r>
              <a:rPr lang="en-US" sz="1125" b="1" kern="0" spc="-75" dirty="0">
                <a:solidFill>
                  <a:srgbClr val="0070C0"/>
                </a:solidFill>
                <a:latin typeface="Inter Bold" pitchFamily="34" charset="0"/>
                <a:ea typeface="Inter Bold" pitchFamily="34" charset="-122"/>
                <a:cs typeface="Inter Bold" pitchFamily="34" charset="-120"/>
              </a:rPr>
              <a:t>JURÍDICA</a:t>
            </a:r>
            <a:endParaRPr lang="en-US" sz="1125" dirty="0"/>
          </a:p>
        </p:txBody>
      </p:sp>
      <p:sp>
        <p:nvSpPr>
          <p:cNvPr id="63" name="MERCADEO">
            <a:extLst>
              <a:ext uri="{FF2B5EF4-FFF2-40B4-BE49-F238E27FC236}">
                <a16:creationId xmlns:a16="http://schemas.microsoft.com/office/drawing/2014/main" id="{9E29BB14-7191-DA00-93B5-6AB5273C9427}"/>
              </a:ext>
            </a:extLst>
          </p:cNvPr>
          <p:cNvSpPr/>
          <p:nvPr/>
        </p:nvSpPr>
        <p:spPr>
          <a:xfrm>
            <a:off x="7000875" y="5467350"/>
            <a:ext cx="1085850" cy="142875"/>
          </a:xfrm>
          <a:prstGeom prst="rect">
            <a:avLst/>
          </a:prstGeom>
          <a:noFill/>
          <a:ln/>
        </p:spPr>
        <p:txBody>
          <a:bodyPr wrap="square" lIns="0" tIns="0" rIns="0" bIns="0" rtlCol="0" anchor="t"/>
          <a:lstStyle/>
          <a:p>
            <a:pPr marL="0" indent="0" algn="ctr">
              <a:lnSpc>
                <a:spcPts val="1125"/>
              </a:lnSpc>
              <a:buNone/>
            </a:pPr>
            <a:r>
              <a:rPr lang="en-US" sz="1125" b="1" kern="0" spc="-75" dirty="0">
                <a:solidFill>
                  <a:srgbClr val="0070C0"/>
                </a:solidFill>
                <a:latin typeface="Inter Bold" pitchFamily="34" charset="0"/>
                <a:ea typeface="Inter Bold" pitchFamily="34" charset="-122"/>
                <a:cs typeface="Inter Bold" pitchFamily="34" charset="-120"/>
              </a:rPr>
              <a:t>MERCADEO</a:t>
            </a:r>
            <a:endParaRPr lang="en-US" sz="1125" dirty="0"/>
          </a:p>
        </p:txBody>
      </p:sp>
      <p:sp>
        <p:nvSpPr>
          <p:cNvPr id="64" name="COMERCIAL">
            <a:extLst>
              <a:ext uri="{FF2B5EF4-FFF2-40B4-BE49-F238E27FC236}">
                <a16:creationId xmlns:a16="http://schemas.microsoft.com/office/drawing/2014/main" id="{7CA56FCB-7E80-ACFE-CDCB-E265363D9011}"/>
              </a:ext>
            </a:extLst>
          </p:cNvPr>
          <p:cNvSpPr/>
          <p:nvPr/>
        </p:nvSpPr>
        <p:spPr>
          <a:xfrm>
            <a:off x="4857750" y="5476875"/>
            <a:ext cx="1085850" cy="142875"/>
          </a:xfrm>
          <a:prstGeom prst="rect">
            <a:avLst/>
          </a:prstGeom>
          <a:noFill/>
          <a:ln/>
        </p:spPr>
        <p:txBody>
          <a:bodyPr wrap="square" lIns="0" tIns="0" rIns="0" bIns="0" rtlCol="0" anchor="t"/>
          <a:lstStyle/>
          <a:p>
            <a:pPr marL="0" indent="0" algn="ctr">
              <a:lnSpc>
                <a:spcPts val="1125"/>
              </a:lnSpc>
              <a:buNone/>
            </a:pPr>
            <a:r>
              <a:rPr lang="en-US" sz="1125" b="1" kern="0" spc="-75" dirty="0">
                <a:solidFill>
                  <a:srgbClr val="0070C0"/>
                </a:solidFill>
                <a:latin typeface="Inter Bold" pitchFamily="34" charset="0"/>
                <a:ea typeface="Inter Bold" pitchFamily="34" charset="-122"/>
                <a:cs typeface="Inter Bold" pitchFamily="34" charset="-120"/>
              </a:rPr>
              <a:t>COMERCIAL</a:t>
            </a:r>
            <a:endParaRPr lang="en-US" sz="1125" dirty="0"/>
          </a:p>
        </p:txBody>
      </p:sp>
      <p:sp>
        <p:nvSpPr>
          <p:cNvPr id="65" name="Lder SGI">
            <a:extLst>
              <a:ext uri="{FF2B5EF4-FFF2-40B4-BE49-F238E27FC236}">
                <a16:creationId xmlns:a16="http://schemas.microsoft.com/office/drawing/2014/main" id="{7632A337-BE76-5C1A-BD3C-9C1B4F41D1CF}"/>
              </a:ext>
            </a:extLst>
          </p:cNvPr>
          <p:cNvSpPr/>
          <p:nvPr/>
        </p:nvSpPr>
        <p:spPr>
          <a:xfrm>
            <a:off x="6353175" y="3438525"/>
            <a:ext cx="1085850" cy="142875"/>
          </a:xfrm>
          <a:prstGeom prst="rect">
            <a:avLst/>
          </a:prstGeom>
          <a:noFill/>
          <a:ln/>
        </p:spPr>
        <p:txBody>
          <a:bodyPr wrap="square" lIns="0" tIns="0" rIns="0" bIns="0" rtlCol="0" anchor="t"/>
          <a:lstStyle/>
          <a:p>
            <a:pPr marL="0" indent="0" algn="ctr">
              <a:lnSpc>
                <a:spcPts val="1125"/>
              </a:lnSpc>
              <a:buNone/>
            </a:pPr>
            <a:r>
              <a:rPr lang="en-US" sz="1125" b="1" kern="0" spc="-75" dirty="0">
                <a:solidFill>
                  <a:srgbClr val="0070C0"/>
                </a:solidFill>
                <a:latin typeface="Inter Bold" pitchFamily="34" charset="0"/>
                <a:ea typeface="Inter Bold" pitchFamily="34" charset="-122"/>
                <a:cs typeface="Inter Bold" pitchFamily="34" charset="-120"/>
              </a:rPr>
              <a:t>Líder SGI</a:t>
            </a:r>
            <a:endParaRPr lang="en-US" sz="1125" dirty="0"/>
          </a:p>
        </p:txBody>
      </p:sp>
      <p:sp>
        <p:nvSpPr>
          <p:cNvPr id="66" name="Revisor Fiscal">
            <a:extLst>
              <a:ext uri="{FF2B5EF4-FFF2-40B4-BE49-F238E27FC236}">
                <a16:creationId xmlns:a16="http://schemas.microsoft.com/office/drawing/2014/main" id="{B331A93A-3DD9-5FC9-B4F9-3706F4C049A6}"/>
              </a:ext>
            </a:extLst>
          </p:cNvPr>
          <p:cNvSpPr/>
          <p:nvPr/>
        </p:nvSpPr>
        <p:spPr>
          <a:xfrm>
            <a:off x="12763500" y="2419350"/>
            <a:ext cx="1085850" cy="142875"/>
          </a:xfrm>
          <a:prstGeom prst="rect">
            <a:avLst/>
          </a:prstGeom>
          <a:noFill/>
          <a:ln/>
        </p:spPr>
        <p:txBody>
          <a:bodyPr wrap="square" lIns="0" tIns="0" rIns="0" bIns="0" rtlCol="0" anchor="t"/>
          <a:lstStyle/>
          <a:p>
            <a:pPr marL="0" indent="0" algn="ctr">
              <a:lnSpc>
                <a:spcPts val="1125"/>
              </a:lnSpc>
              <a:buNone/>
            </a:pPr>
            <a:r>
              <a:rPr lang="en-US" sz="1125" b="1" kern="0" spc="-75" dirty="0">
                <a:solidFill>
                  <a:srgbClr val="0070C0"/>
                </a:solidFill>
                <a:latin typeface="Inter Bold" pitchFamily="34" charset="0"/>
                <a:ea typeface="Inter Bold" pitchFamily="34" charset="-122"/>
                <a:cs typeface="Inter Bold" pitchFamily="34" charset="-120"/>
              </a:rPr>
              <a:t>Revisor Fiscal</a:t>
            </a:r>
            <a:endParaRPr lang="en-US" sz="1125" dirty="0"/>
          </a:p>
        </p:txBody>
      </p:sp>
      <p:sp>
        <p:nvSpPr>
          <p:cNvPr id="67" name="Consultor de Presidencia">
            <a:extLst>
              <a:ext uri="{FF2B5EF4-FFF2-40B4-BE49-F238E27FC236}">
                <a16:creationId xmlns:a16="http://schemas.microsoft.com/office/drawing/2014/main" id="{CBB417C9-2DCE-DFD7-5B23-DB11ADC2754F}"/>
              </a:ext>
            </a:extLst>
          </p:cNvPr>
          <p:cNvSpPr/>
          <p:nvPr/>
        </p:nvSpPr>
        <p:spPr>
          <a:xfrm>
            <a:off x="14916150" y="3009900"/>
            <a:ext cx="1085850" cy="285750"/>
          </a:xfrm>
          <a:prstGeom prst="rect">
            <a:avLst/>
          </a:prstGeom>
          <a:noFill/>
          <a:ln/>
        </p:spPr>
        <p:txBody>
          <a:bodyPr wrap="square" lIns="0" tIns="0" rIns="0" bIns="0" rtlCol="0" anchor="t"/>
          <a:lstStyle/>
          <a:p>
            <a:pPr marL="0" indent="0" algn="ctr">
              <a:lnSpc>
                <a:spcPts val="1125"/>
              </a:lnSpc>
              <a:buNone/>
            </a:pPr>
            <a:r>
              <a:rPr lang="en-US" sz="1125" b="1" kern="0" spc="-75" dirty="0">
                <a:solidFill>
                  <a:srgbClr val="0070C0"/>
                </a:solidFill>
                <a:latin typeface="Inter Bold" pitchFamily="34" charset="0"/>
                <a:ea typeface="Inter Bold" pitchFamily="34" charset="-122"/>
                <a:cs typeface="Inter Bold" pitchFamily="34" charset="-120"/>
              </a:rPr>
              <a:t>Consultor de Presidencia</a:t>
            </a:r>
            <a:endParaRPr lang="en-US" sz="1125" dirty="0"/>
          </a:p>
        </p:txBody>
      </p:sp>
      <p:sp>
        <p:nvSpPr>
          <p:cNvPr id="68" name="Lder SSTA">
            <a:extLst>
              <a:ext uri="{FF2B5EF4-FFF2-40B4-BE49-F238E27FC236}">
                <a16:creationId xmlns:a16="http://schemas.microsoft.com/office/drawing/2014/main" id="{0B28E484-9DB5-594F-C15C-A3B3372E81AF}"/>
              </a:ext>
            </a:extLst>
          </p:cNvPr>
          <p:cNvSpPr/>
          <p:nvPr/>
        </p:nvSpPr>
        <p:spPr>
          <a:xfrm>
            <a:off x="4457700" y="3152775"/>
            <a:ext cx="1085850" cy="142875"/>
          </a:xfrm>
          <a:prstGeom prst="rect">
            <a:avLst/>
          </a:prstGeom>
          <a:noFill/>
          <a:ln/>
        </p:spPr>
        <p:txBody>
          <a:bodyPr wrap="square" lIns="0" tIns="0" rIns="0" bIns="0" rtlCol="0" anchor="t"/>
          <a:lstStyle/>
          <a:p>
            <a:pPr marL="0" indent="0" algn="ctr">
              <a:lnSpc>
                <a:spcPts val="1125"/>
              </a:lnSpc>
              <a:buNone/>
            </a:pPr>
            <a:r>
              <a:rPr lang="en-US" sz="1125" b="1" kern="0" spc="-75" dirty="0">
                <a:solidFill>
                  <a:srgbClr val="FFFFFF"/>
                </a:solidFill>
                <a:latin typeface="Inter Bold" pitchFamily="34" charset="0"/>
                <a:ea typeface="Inter Bold" pitchFamily="34" charset="-122"/>
                <a:cs typeface="Inter Bold" pitchFamily="34" charset="-120"/>
              </a:rPr>
              <a:t>Líder SSTA</a:t>
            </a:r>
            <a:endParaRPr lang="en-US" sz="1125" dirty="0"/>
          </a:p>
        </p:txBody>
      </p:sp>
      <p:sp>
        <p:nvSpPr>
          <p:cNvPr id="69" name="Auxiliar SSTA">
            <a:extLst>
              <a:ext uri="{FF2B5EF4-FFF2-40B4-BE49-F238E27FC236}">
                <a16:creationId xmlns:a16="http://schemas.microsoft.com/office/drawing/2014/main" id="{C7E776A6-981C-90E6-4517-90A38976FFA2}"/>
              </a:ext>
            </a:extLst>
          </p:cNvPr>
          <p:cNvSpPr/>
          <p:nvPr/>
        </p:nvSpPr>
        <p:spPr>
          <a:xfrm>
            <a:off x="4467225" y="3714750"/>
            <a:ext cx="1085850" cy="142875"/>
          </a:xfrm>
          <a:prstGeom prst="rect">
            <a:avLst/>
          </a:prstGeom>
          <a:noFill/>
          <a:ln/>
        </p:spPr>
        <p:txBody>
          <a:bodyPr wrap="square" lIns="0" tIns="0" rIns="0" bIns="0" rtlCol="0" anchor="t"/>
          <a:lstStyle/>
          <a:p>
            <a:pPr marL="0" indent="0" algn="ctr">
              <a:lnSpc>
                <a:spcPts val="1125"/>
              </a:lnSpc>
              <a:buNone/>
            </a:pPr>
            <a:r>
              <a:rPr lang="en-US" sz="1125" b="1" kern="0" spc="-75" dirty="0">
                <a:solidFill>
                  <a:srgbClr val="000000"/>
                </a:solidFill>
                <a:latin typeface="Inter Bold" pitchFamily="34" charset="0"/>
                <a:ea typeface="Inter Bold" pitchFamily="34" charset="-122"/>
                <a:cs typeface="Inter Bold" pitchFamily="34" charset="-120"/>
              </a:rPr>
              <a:t>Auxiliar SSTA</a:t>
            </a:r>
            <a:endParaRPr lang="en-US" sz="1125" dirty="0"/>
          </a:p>
        </p:txBody>
      </p:sp>
      <p:cxnSp>
        <p:nvCxnSpPr>
          <p:cNvPr id="70" name="Conector recto 69">
            <a:extLst>
              <a:ext uri="{FF2B5EF4-FFF2-40B4-BE49-F238E27FC236}">
                <a16:creationId xmlns:a16="http://schemas.microsoft.com/office/drawing/2014/main" id="{08CC3BD7-1FEA-FD36-BFC2-9B8471450632}"/>
              </a:ext>
            </a:extLst>
          </p:cNvPr>
          <p:cNvCxnSpPr>
            <a:cxnSpLocks/>
          </p:cNvCxnSpPr>
          <p:nvPr/>
        </p:nvCxnSpPr>
        <p:spPr>
          <a:xfrm>
            <a:off x="16297008" y="8410575"/>
            <a:ext cx="0" cy="752475"/>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71" name="Rectángulo 70">
            <a:extLst>
              <a:ext uri="{FF2B5EF4-FFF2-40B4-BE49-F238E27FC236}">
                <a16:creationId xmlns:a16="http://schemas.microsoft.com/office/drawing/2014/main" id="{786649A4-5F71-1555-BBEF-CDC09A28B27D}"/>
              </a:ext>
            </a:extLst>
          </p:cNvPr>
          <p:cNvSpPr/>
          <p:nvPr/>
        </p:nvSpPr>
        <p:spPr>
          <a:xfrm>
            <a:off x="15037156" y="8877300"/>
            <a:ext cx="990600" cy="620869"/>
          </a:xfrm>
          <a:prstGeom prst="rect">
            <a:avLst/>
          </a:prstGeom>
          <a:solidFill>
            <a:srgbClr val="333A4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CO"/>
          </a:p>
        </p:txBody>
      </p:sp>
      <p:sp>
        <p:nvSpPr>
          <p:cNvPr id="72" name="Ingeniero de Soporte">
            <a:extLst>
              <a:ext uri="{FF2B5EF4-FFF2-40B4-BE49-F238E27FC236}">
                <a16:creationId xmlns:a16="http://schemas.microsoft.com/office/drawing/2014/main" id="{7B395A85-9630-7989-3D23-F03F4A86FC88}"/>
              </a:ext>
            </a:extLst>
          </p:cNvPr>
          <p:cNvSpPr/>
          <p:nvPr/>
        </p:nvSpPr>
        <p:spPr>
          <a:xfrm>
            <a:off x="15128786" y="9050762"/>
            <a:ext cx="800100" cy="285750"/>
          </a:xfrm>
          <a:prstGeom prst="rect">
            <a:avLst/>
          </a:prstGeom>
          <a:noFill/>
          <a:ln/>
        </p:spPr>
        <p:txBody>
          <a:bodyPr wrap="square" lIns="0" tIns="0" rIns="0" bIns="0" rtlCol="0" anchor="t"/>
          <a:lstStyle/>
          <a:p>
            <a:pPr marL="0" indent="0" algn="ctr">
              <a:lnSpc>
                <a:spcPts val="1125"/>
              </a:lnSpc>
              <a:buNone/>
            </a:pPr>
            <a:r>
              <a:rPr lang="en-US" sz="1125" kern="0" spc="-75" dirty="0" err="1">
                <a:solidFill>
                  <a:srgbClr val="FFFFFF"/>
                </a:solidFill>
                <a:latin typeface="Inter Semi Bold" pitchFamily="34" charset="0"/>
                <a:ea typeface="Inter Semi Bold" pitchFamily="34" charset="-122"/>
                <a:cs typeface="Inter Semi Bold" pitchFamily="34" charset="-120"/>
              </a:rPr>
              <a:t>Ingeniero</a:t>
            </a:r>
            <a:r>
              <a:rPr lang="en-US" sz="1125" kern="0" spc="-75" dirty="0">
                <a:solidFill>
                  <a:srgbClr val="FFFFFF"/>
                </a:solidFill>
                <a:latin typeface="Inter Semi Bold" pitchFamily="34" charset="0"/>
                <a:ea typeface="Inter Semi Bold" pitchFamily="34" charset="-122"/>
                <a:cs typeface="Inter Semi Bold" pitchFamily="34" charset="-120"/>
              </a:rPr>
              <a:t> de </a:t>
            </a:r>
            <a:r>
              <a:rPr lang="en-US" sz="1125" kern="0" spc="-75" dirty="0" err="1">
                <a:solidFill>
                  <a:srgbClr val="FFFFFF"/>
                </a:solidFill>
                <a:latin typeface="Inter Semi Bold" pitchFamily="34" charset="0"/>
                <a:ea typeface="Inter Semi Bold" pitchFamily="34" charset="-122"/>
                <a:cs typeface="Inter Semi Bold" pitchFamily="34" charset="-120"/>
              </a:rPr>
              <a:t>Soporte</a:t>
            </a:r>
            <a:r>
              <a:rPr lang="en-US" sz="1125" kern="0" spc="-75" dirty="0">
                <a:solidFill>
                  <a:srgbClr val="FFFFFF"/>
                </a:solidFill>
                <a:latin typeface="Inter Semi Bold" pitchFamily="34" charset="0"/>
                <a:ea typeface="Inter Semi Bold" pitchFamily="34" charset="-122"/>
                <a:cs typeface="Inter Semi Bold" pitchFamily="34" charset="-120"/>
              </a:rPr>
              <a:t> Junior</a:t>
            </a:r>
            <a:endParaRPr lang="en-US" sz="1125" dirty="0"/>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00150" y="504825"/>
            <a:ext cx="3594981" cy="1038226"/>
          </a:xfrm>
          <a:prstGeom prst="rect">
            <a:avLst/>
          </a:prstGeom>
        </p:spPr>
      </p:pic>
      <p:pic>
        <p:nvPicPr>
          <p:cNvPr id="3" name="image 7" descr="preencoded.png"/>
          <p:cNvPicPr>
            <a:picLocks noChangeAspect="1"/>
          </p:cNvPicPr>
          <p:nvPr/>
        </p:nvPicPr>
        <p:blipFill>
          <a:blip r:embed="rId5"/>
          <a:srcRect/>
          <a:stretch/>
        </p:blipFill>
        <p:spPr>
          <a:xfrm>
            <a:off x="3486150" y="1828800"/>
            <a:ext cx="11306175" cy="8124825"/>
          </a:xfrm>
          <a:prstGeom prst="rect">
            <a:avLst/>
          </a:prstGeom>
        </p:spPr>
      </p:pic>
      <p:sp>
        <p:nvSpPr>
          <p:cNvPr id="4" name="Mapa de procesos"/>
          <p:cNvSpPr/>
          <p:nvPr/>
        </p:nvSpPr>
        <p:spPr>
          <a:xfrm>
            <a:off x="12868275" y="704850"/>
            <a:ext cx="4505325" cy="838200"/>
          </a:xfrm>
          <a:prstGeom prst="rect">
            <a:avLst/>
          </a:prstGeom>
          <a:noFill/>
          <a:ln/>
        </p:spPr>
        <p:txBody>
          <a:bodyPr wrap="square" lIns="0" tIns="0" rIns="0" bIns="0" rtlCol="0" anchor="t"/>
          <a:lstStyle/>
          <a:p>
            <a:pPr marL="0" indent="0" algn="r">
              <a:lnSpc>
                <a:spcPts val="5250"/>
              </a:lnSpc>
              <a:buNone/>
            </a:pPr>
            <a:r>
              <a:rPr lang="en-US" sz="3000" kern="0" spc="-75" dirty="0">
                <a:solidFill>
                  <a:srgbClr val="002A75"/>
                </a:solidFill>
                <a:latin typeface="Poppins SemiBold" pitchFamily="34" charset="0"/>
                <a:ea typeface="Poppins SemiBold" pitchFamily="34" charset="-122"/>
                <a:cs typeface="Poppins SemiBold" pitchFamily="34" charset="-120"/>
              </a:rPr>
              <a:t>Mapa de procesos</a:t>
            </a:r>
            <a:endParaRPr lang="en-US" sz="3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pic>
        <p:nvPicPr>
          <p:cNvPr id="2" name="Group 108" descr="preencoded.png"/>
          <p:cNvPicPr>
            <a:picLocks noChangeAspect="1"/>
          </p:cNvPicPr>
          <p:nvPr/>
        </p:nvPicPr>
        <p:blipFill>
          <a:blip r:embed="rId3"/>
          <a:srcRect/>
          <a:stretch/>
        </p:blipFill>
        <p:spPr>
          <a:xfrm>
            <a:off x="0" y="0"/>
            <a:ext cx="18288000" cy="10287000"/>
          </a:xfrm>
          <a:prstGeom prst="rect">
            <a:avLst/>
          </a:prstGeom>
        </p:spPr>
      </p:pic>
      <p:pic>
        <p:nvPicPr>
          <p:cNvPr id="3" name="Group"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438275" y="581025"/>
            <a:ext cx="5440103" cy="1581151"/>
          </a:xfrm>
          <a:prstGeom prst="rect">
            <a:avLst/>
          </a:prstGeom>
        </p:spPr>
      </p:pic>
      <p:pic>
        <p:nvPicPr>
          <p:cNvPr id="4" name="image 3" descr="preencoded.png"/>
          <p:cNvPicPr>
            <a:picLocks noChangeAspect="1"/>
          </p:cNvPicPr>
          <p:nvPr/>
        </p:nvPicPr>
        <p:blipFill>
          <a:blip r:embed="rId6"/>
          <a:srcRect/>
          <a:stretch/>
        </p:blipFill>
        <p:spPr>
          <a:xfrm>
            <a:off x="7258050" y="666750"/>
            <a:ext cx="2638425" cy="1495425"/>
          </a:xfrm>
          <a:prstGeom prst="rect">
            <a:avLst/>
          </a:prstGeom>
        </p:spPr>
      </p:pic>
      <p:pic>
        <p:nvPicPr>
          <p:cNvPr id="5" name="Group 6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885950" y="5438775"/>
            <a:ext cx="1762125" cy="1609725"/>
          </a:xfrm>
          <a:prstGeom prst="rect">
            <a:avLst/>
          </a:prstGeom>
        </p:spPr>
      </p:pic>
      <p:sp>
        <p:nvSpPr>
          <p:cNvPr id="6" name="SGI"/>
          <p:cNvSpPr/>
          <p:nvPr/>
        </p:nvSpPr>
        <p:spPr>
          <a:xfrm>
            <a:off x="4867275" y="5438775"/>
            <a:ext cx="6762750" cy="1095375"/>
          </a:xfrm>
          <a:prstGeom prst="rect">
            <a:avLst/>
          </a:prstGeom>
          <a:noFill/>
          <a:ln/>
        </p:spPr>
        <p:txBody>
          <a:bodyPr wrap="square" lIns="0" tIns="0" rIns="0" bIns="0" rtlCol="0" anchor="t"/>
          <a:lstStyle/>
          <a:p>
            <a:pPr marL="0" indent="0" algn="l">
              <a:lnSpc>
                <a:spcPts val="5700"/>
              </a:lnSpc>
              <a:buNone/>
            </a:pPr>
            <a:r>
              <a:rPr lang="en-US" sz="10500" kern="0" spc="-225" dirty="0">
                <a:solidFill>
                  <a:srgbClr val="FFFFFF"/>
                </a:solidFill>
                <a:latin typeface="Poppins SemiBold" pitchFamily="34" charset="0"/>
                <a:ea typeface="Poppins SemiBold" pitchFamily="34" charset="-122"/>
                <a:cs typeface="Poppins SemiBold" pitchFamily="34" charset="-120"/>
              </a:rPr>
              <a:t>SGI</a:t>
            </a:r>
            <a:endParaRPr lang="en-US" sz="10500" dirty="0"/>
          </a:p>
        </p:txBody>
      </p:sp>
      <p:sp>
        <p:nvSpPr>
          <p:cNvPr id="7" name="Sistema de gestin integral de ITA SA"/>
          <p:cNvSpPr/>
          <p:nvPr/>
        </p:nvSpPr>
        <p:spPr>
          <a:xfrm>
            <a:off x="4867275" y="6467475"/>
            <a:ext cx="7448550" cy="1543050"/>
          </a:xfrm>
          <a:prstGeom prst="rect">
            <a:avLst/>
          </a:prstGeom>
          <a:noFill/>
          <a:ln/>
        </p:spPr>
        <p:txBody>
          <a:bodyPr wrap="square" lIns="0" tIns="0" rIns="0" bIns="0" rtlCol="0" anchor="ctr"/>
          <a:lstStyle/>
          <a:p>
            <a:pPr marL="0" indent="0" algn="l">
              <a:lnSpc>
                <a:spcPts val="6450"/>
              </a:lnSpc>
              <a:buNone/>
            </a:pPr>
            <a:r>
              <a:rPr lang="en-US" sz="6000" kern="0" spc="-150" dirty="0">
                <a:solidFill>
                  <a:srgbClr val="FFFFFF"/>
                </a:solidFill>
                <a:latin typeface="Poppins ExtraLight" pitchFamily="34" charset="0"/>
                <a:ea typeface="Poppins ExtraLight" pitchFamily="34" charset="-122"/>
                <a:cs typeface="Poppins ExtraLight" pitchFamily="34" charset="-120"/>
              </a:rPr>
              <a:t>Sistema de gestión integral de ITA S.A.</a:t>
            </a:r>
            <a:endParaRPr lang="en-US" sz="60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anim calcmode="lin" valueType="num">
                                      <p:cBhvr>
                                        <p:cTn id="13" dur="750" fill="hold"/>
                                        <p:tgtEl>
                                          <p:spTgt spid="6"/>
                                        </p:tgtEl>
                                        <p:attrNameLst>
                                          <p:attrName>ppt_x</p:attrName>
                                        </p:attrNameLst>
                                      </p:cBhvr>
                                      <p:tavLst>
                                        <p:tav tm="0">
                                          <p:val>
                                            <p:strVal val="#ppt_x"/>
                                          </p:val>
                                        </p:tav>
                                        <p:tav tm="100000">
                                          <p:val>
                                            <p:strVal val="#ppt_x"/>
                                          </p:val>
                                        </p:tav>
                                      </p:tavLst>
                                    </p:anim>
                                    <p:anim calcmode="lin" valueType="num">
                                      <p:cBhvr>
                                        <p:cTn id="14" dur="75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pic>
        <p:nvPicPr>
          <p:cNvPr id="2" name="Group 109" descr="preencoded.png"/>
          <p:cNvPicPr>
            <a:picLocks noChangeAspect="1"/>
          </p:cNvPicPr>
          <p:nvPr/>
        </p:nvPicPr>
        <p:blipFill>
          <a:blip r:embed="rId3"/>
          <a:srcRect/>
          <a:stretch/>
        </p:blipFill>
        <p:spPr>
          <a:xfrm>
            <a:off x="0" y="0"/>
            <a:ext cx="18288000" cy="10287000"/>
          </a:xfrm>
          <a:prstGeom prst="rect">
            <a:avLst/>
          </a:prstGeom>
        </p:spPr>
      </p:pic>
      <p:pic>
        <p:nvPicPr>
          <p:cNvPr id="3" name="Group"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362075" y="581025"/>
            <a:ext cx="5440103" cy="1581151"/>
          </a:xfrm>
          <a:prstGeom prst="rect">
            <a:avLst/>
          </a:prstGeom>
        </p:spPr>
      </p:pic>
      <p:pic>
        <p:nvPicPr>
          <p:cNvPr id="4" name="image 3" descr="preencoded.png"/>
          <p:cNvPicPr>
            <a:picLocks noChangeAspect="1"/>
          </p:cNvPicPr>
          <p:nvPr/>
        </p:nvPicPr>
        <p:blipFill>
          <a:blip r:embed="rId6"/>
          <a:srcRect/>
          <a:stretch/>
        </p:blipFill>
        <p:spPr>
          <a:xfrm>
            <a:off x="7181850" y="666750"/>
            <a:ext cx="2638425" cy="1495425"/>
          </a:xfrm>
          <a:prstGeom prst="rect">
            <a:avLst/>
          </a:prstGeom>
        </p:spPr>
      </p:pic>
      <p:pic>
        <p:nvPicPr>
          <p:cNvPr id="5" name="Group 91"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790700" y="4438650"/>
            <a:ext cx="1762125" cy="1609725"/>
          </a:xfrm>
          <a:prstGeom prst="rect">
            <a:avLst/>
          </a:prstGeom>
        </p:spPr>
      </p:pic>
      <p:pic>
        <p:nvPicPr>
          <p:cNvPr id="6" name="Group 73"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733925" y="6753225"/>
            <a:ext cx="419100" cy="419100"/>
          </a:xfrm>
          <a:prstGeom prst="rect">
            <a:avLst/>
          </a:prstGeom>
        </p:spPr>
      </p:pic>
      <p:pic>
        <p:nvPicPr>
          <p:cNvPr id="7" name="Group 9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144000" y="6753225"/>
            <a:ext cx="419100" cy="419100"/>
          </a:xfrm>
          <a:prstGeom prst="rect">
            <a:avLst/>
          </a:prstGeom>
        </p:spPr>
      </p:pic>
      <p:pic>
        <p:nvPicPr>
          <p:cNvPr id="8" name="Group 98"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934950" y="6753225"/>
            <a:ext cx="419100" cy="419100"/>
          </a:xfrm>
          <a:prstGeom prst="rect">
            <a:avLst/>
          </a:prstGeom>
        </p:spPr>
      </p:pic>
      <p:pic>
        <p:nvPicPr>
          <p:cNvPr id="9" name="Group 74"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733925" y="7343775"/>
            <a:ext cx="419100" cy="419100"/>
          </a:xfrm>
          <a:prstGeom prst="rect">
            <a:avLst/>
          </a:prstGeom>
        </p:spPr>
      </p:pic>
      <p:pic>
        <p:nvPicPr>
          <p:cNvPr id="10" name="Group 9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144000" y="7343775"/>
            <a:ext cx="419100" cy="419100"/>
          </a:xfrm>
          <a:prstGeom prst="rect">
            <a:avLst/>
          </a:prstGeom>
        </p:spPr>
      </p:pic>
      <p:pic>
        <p:nvPicPr>
          <p:cNvPr id="11" name="Group 7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733925" y="8010525"/>
            <a:ext cx="419100" cy="419100"/>
          </a:xfrm>
          <a:prstGeom prst="rect">
            <a:avLst/>
          </a:prstGeom>
        </p:spPr>
      </p:pic>
      <p:pic>
        <p:nvPicPr>
          <p:cNvPr id="12" name="Group 9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144000" y="8010525"/>
            <a:ext cx="419100" cy="419100"/>
          </a:xfrm>
          <a:prstGeom prst="rect">
            <a:avLst/>
          </a:prstGeom>
        </p:spPr>
      </p:pic>
      <p:sp>
        <p:nvSpPr>
          <p:cNvPr id="13" name="Quienes"/>
          <p:cNvSpPr/>
          <p:nvPr/>
        </p:nvSpPr>
        <p:spPr>
          <a:xfrm>
            <a:off x="4657725" y="4505325"/>
            <a:ext cx="6762750" cy="1095375"/>
          </a:xfrm>
          <a:prstGeom prst="rect">
            <a:avLst/>
          </a:prstGeom>
          <a:noFill/>
          <a:ln/>
        </p:spPr>
        <p:txBody>
          <a:bodyPr wrap="square" lIns="0" tIns="0" rIns="0" bIns="0" rtlCol="0" anchor="t"/>
          <a:lstStyle/>
          <a:p>
            <a:pPr marL="0" indent="0" algn="l">
              <a:lnSpc>
                <a:spcPts val="5700"/>
              </a:lnSpc>
              <a:buNone/>
            </a:pPr>
            <a:r>
              <a:rPr lang="en-US" sz="6750" kern="0" spc="-150" dirty="0">
                <a:solidFill>
                  <a:srgbClr val="FFFFFF"/>
                </a:solidFill>
                <a:latin typeface="Poppins SemiBold" pitchFamily="34" charset="0"/>
                <a:ea typeface="Poppins SemiBold" pitchFamily="34" charset="-122"/>
                <a:cs typeface="Poppins SemiBold" pitchFamily="34" charset="-120"/>
              </a:rPr>
              <a:t>¿Quienes</a:t>
            </a:r>
            <a:endParaRPr lang="en-US" sz="6750" dirty="0"/>
          </a:p>
        </p:txBody>
      </p:sp>
      <p:sp>
        <p:nvSpPr>
          <p:cNvPr id="14" name="Componen el SGI"/>
          <p:cNvSpPr/>
          <p:nvPr/>
        </p:nvSpPr>
        <p:spPr>
          <a:xfrm>
            <a:off x="4657725" y="4876800"/>
            <a:ext cx="7448550" cy="1543050"/>
          </a:xfrm>
          <a:prstGeom prst="rect">
            <a:avLst/>
          </a:prstGeom>
          <a:noFill/>
          <a:ln/>
        </p:spPr>
        <p:txBody>
          <a:bodyPr wrap="square" lIns="0" tIns="0" rIns="0" bIns="0" rtlCol="0" anchor="ctr"/>
          <a:lstStyle/>
          <a:p>
            <a:pPr marL="0" indent="0" algn="l">
              <a:lnSpc>
                <a:spcPts val="6450"/>
              </a:lnSpc>
              <a:buNone/>
            </a:pPr>
            <a:r>
              <a:rPr lang="en-US" sz="6000" kern="0" spc="-150" dirty="0">
                <a:solidFill>
                  <a:srgbClr val="FFFFFF"/>
                </a:solidFill>
                <a:latin typeface="Poppins ExtraLight" pitchFamily="34" charset="0"/>
                <a:ea typeface="Poppins ExtraLight" pitchFamily="34" charset="-122"/>
                <a:cs typeface="Poppins ExtraLight" pitchFamily="34" charset="-120"/>
              </a:rPr>
              <a:t>Componen el SGI?</a:t>
            </a:r>
            <a:endParaRPr lang="en-US" sz="6000" dirty="0"/>
          </a:p>
        </p:txBody>
      </p:sp>
      <p:sp>
        <p:nvSpPr>
          <p:cNvPr id="15" name="PROVEEDORES"/>
          <p:cNvSpPr/>
          <p:nvPr/>
        </p:nvSpPr>
        <p:spPr>
          <a:xfrm>
            <a:off x="5305425" y="6791325"/>
            <a:ext cx="3086100" cy="342900"/>
          </a:xfrm>
          <a:prstGeom prst="rect">
            <a:avLst/>
          </a:prstGeom>
          <a:noFill/>
          <a:ln/>
        </p:spPr>
        <p:txBody>
          <a:bodyPr wrap="square" lIns="0" tIns="0" rIns="0" bIns="0" rtlCol="0" anchor="t"/>
          <a:lstStyle/>
          <a:p>
            <a:pPr marL="0" indent="0" algn="l">
              <a:lnSpc>
                <a:spcPts val="2100"/>
              </a:lnSpc>
              <a:buNone/>
            </a:pPr>
            <a:r>
              <a:rPr lang="en-US" sz="3000" kern="0" spc="-75" dirty="0">
                <a:solidFill>
                  <a:srgbClr val="EEF1F6"/>
                </a:solidFill>
                <a:latin typeface="Poppins Light" pitchFamily="34" charset="0"/>
                <a:ea typeface="Poppins Light" pitchFamily="34" charset="-122"/>
                <a:cs typeface="Poppins Light" pitchFamily="34" charset="-120"/>
              </a:rPr>
              <a:t>PROVEEDORES</a:t>
            </a:r>
            <a:endParaRPr lang="en-US" sz="3000" dirty="0"/>
          </a:p>
        </p:txBody>
      </p:sp>
      <p:sp>
        <p:nvSpPr>
          <p:cNvPr id="16" name="COMUNIDAD"/>
          <p:cNvSpPr/>
          <p:nvPr/>
        </p:nvSpPr>
        <p:spPr>
          <a:xfrm>
            <a:off x="9715500" y="6791325"/>
            <a:ext cx="3086100" cy="342900"/>
          </a:xfrm>
          <a:prstGeom prst="rect">
            <a:avLst/>
          </a:prstGeom>
          <a:noFill/>
          <a:ln/>
        </p:spPr>
        <p:txBody>
          <a:bodyPr wrap="square" lIns="0" tIns="0" rIns="0" bIns="0" rtlCol="0" anchor="t"/>
          <a:lstStyle/>
          <a:p>
            <a:pPr marL="0" indent="0" algn="l">
              <a:lnSpc>
                <a:spcPts val="2100"/>
              </a:lnSpc>
              <a:buNone/>
            </a:pPr>
            <a:r>
              <a:rPr lang="en-US" sz="3000" kern="0" spc="-75" dirty="0">
                <a:solidFill>
                  <a:srgbClr val="EEF1F6"/>
                </a:solidFill>
                <a:latin typeface="Poppins Light" pitchFamily="34" charset="0"/>
                <a:ea typeface="Poppins Light" pitchFamily="34" charset="-122"/>
                <a:cs typeface="Poppins Light" pitchFamily="34" charset="-120"/>
              </a:rPr>
              <a:t>COMUNIDAD</a:t>
            </a:r>
            <a:endParaRPr lang="en-US" sz="3000" dirty="0"/>
          </a:p>
        </p:txBody>
      </p:sp>
      <p:sp>
        <p:nvSpPr>
          <p:cNvPr id="17" name="COMPETENCIA"/>
          <p:cNvSpPr/>
          <p:nvPr/>
        </p:nvSpPr>
        <p:spPr>
          <a:xfrm>
            <a:off x="13506450" y="6791325"/>
            <a:ext cx="3086100" cy="342900"/>
          </a:xfrm>
          <a:prstGeom prst="rect">
            <a:avLst/>
          </a:prstGeom>
          <a:noFill/>
          <a:ln/>
        </p:spPr>
        <p:txBody>
          <a:bodyPr wrap="square" lIns="0" tIns="0" rIns="0" bIns="0" rtlCol="0" anchor="t"/>
          <a:lstStyle/>
          <a:p>
            <a:pPr marL="0" indent="0" algn="l">
              <a:lnSpc>
                <a:spcPts val="2100"/>
              </a:lnSpc>
              <a:buNone/>
            </a:pPr>
            <a:r>
              <a:rPr lang="en-US" sz="3000" kern="0" spc="-75" dirty="0">
                <a:solidFill>
                  <a:srgbClr val="EEF1F6"/>
                </a:solidFill>
                <a:latin typeface="Poppins Light" pitchFamily="34" charset="0"/>
                <a:ea typeface="Poppins Light" pitchFamily="34" charset="-122"/>
                <a:cs typeface="Poppins Light" pitchFamily="34" charset="-120"/>
              </a:rPr>
              <a:t>COMPETENCIA</a:t>
            </a:r>
            <a:endParaRPr lang="en-US" sz="3000" dirty="0"/>
          </a:p>
        </p:txBody>
      </p:sp>
      <p:sp>
        <p:nvSpPr>
          <p:cNvPr id="18" name="CLIENTES"/>
          <p:cNvSpPr/>
          <p:nvPr/>
        </p:nvSpPr>
        <p:spPr>
          <a:xfrm>
            <a:off x="5305425" y="7448550"/>
            <a:ext cx="3086100" cy="342900"/>
          </a:xfrm>
          <a:prstGeom prst="rect">
            <a:avLst/>
          </a:prstGeom>
          <a:noFill/>
          <a:ln/>
        </p:spPr>
        <p:txBody>
          <a:bodyPr wrap="square" lIns="0" tIns="0" rIns="0" bIns="0" rtlCol="0" anchor="t"/>
          <a:lstStyle/>
          <a:p>
            <a:pPr marL="0" indent="0" algn="l">
              <a:lnSpc>
                <a:spcPts val="2100"/>
              </a:lnSpc>
              <a:buNone/>
            </a:pPr>
            <a:r>
              <a:rPr lang="en-US" sz="3000" kern="0" spc="-75" dirty="0">
                <a:solidFill>
                  <a:srgbClr val="EEF1F6"/>
                </a:solidFill>
                <a:latin typeface="Poppins Light" pitchFamily="34" charset="0"/>
                <a:ea typeface="Poppins Light" pitchFamily="34" charset="-122"/>
                <a:cs typeface="Poppins Light" pitchFamily="34" charset="-120"/>
              </a:rPr>
              <a:t>CLIENTES</a:t>
            </a:r>
            <a:endParaRPr lang="en-US" sz="3000" dirty="0"/>
          </a:p>
        </p:txBody>
      </p:sp>
      <p:sp>
        <p:nvSpPr>
          <p:cNvPr id="19" name="INVERSIONISTAS"/>
          <p:cNvSpPr/>
          <p:nvPr/>
        </p:nvSpPr>
        <p:spPr>
          <a:xfrm>
            <a:off x="9715500" y="7448550"/>
            <a:ext cx="3086100" cy="342900"/>
          </a:xfrm>
          <a:prstGeom prst="rect">
            <a:avLst/>
          </a:prstGeom>
          <a:noFill/>
          <a:ln/>
        </p:spPr>
        <p:txBody>
          <a:bodyPr wrap="square" lIns="0" tIns="0" rIns="0" bIns="0" rtlCol="0" anchor="t"/>
          <a:lstStyle/>
          <a:p>
            <a:pPr marL="0" indent="0" algn="l">
              <a:lnSpc>
                <a:spcPts val="2100"/>
              </a:lnSpc>
              <a:buNone/>
            </a:pPr>
            <a:r>
              <a:rPr lang="en-US" sz="3000" kern="0" spc="-75" dirty="0">
                <a:solidFill>
                  <a:srgbClr val="EEF1F6"/>
                </a:solidFill>
                <a:latin typeface="Poppins Light" pitchFamily="34" charset="0"/>
                <a:ea typeface="Poppins Light" pitchFamily="34" charset="-122"/>
                <a:cs typeface="Poppins Light" pitchFamily="34" charset="-120"/>
              </a:rPr>
              <a:t>INVERSIONISTAS</a:t>
            </a:r>
            <a:endParaRPr lang="en-US" sz="3000" dirty="0"/>
          </a:p>
        </p:txBody>
      </p:sp>
      <p:sp>
        <p:nvSpPr>
          <p:cNvPr id="20" name="GOBIERNO Y ENTES DE CONTROL"/>
          <p:cNvSpPr/>
          <p:nvPr/>
        </p:nvSpPr>
        <p:spPr>
          <a:xfrm>
            <a:off x="5305425" y="8029575"/>
            <a:ext cx="3505200" cy="342900"/>
          </a:xfrm>
          <a:prstGeom prst="rect">
            <a:avLst/>
          </a:prstGeom>
          <a:noFill/>
          <a:ln/>
        </p:spPr>
        <p:txBody>
          <a:bodyPr wrap="square" lIns="0" tIns="0" rIns="0" bIns="0" rtlCol="0" anchor="t"/>
          <a:lstStyle/>
          <a:p>
            <a:pPr marL="0" indent="0" algn="l">
              <a:lnSpc>
                <a:spcPts val="2925"/>
              </a:lnSpc>
              <a:buNone/>
            </a:pPr>
            <a:r>
              <a:rPr lang="en-US" sz="3000" kern="0" spc="-75" dirty="0">
                <a:solidFill>
                  <a:srgbClr val="EEF1F6"/>
                </a:solidFill>
                <a:latin typeface="Poppins Light" pitchFamily="34" charset="0"/>
                <a:ea typeface="Poppins Light" pitchFamily="34" charset="-122"/>
                <a:cs typeface="Poppins Light" pitchFamily="34" charset="-120"/>
              </a:rPr>
              <a:t>GOBIERNO Y ENTES DE CONTROL</a:t>
            </a:r>
            <a:endParaRPr lang="en-US" sz="3000" dirty="0"/>
          </a:p>
        </p:txBody>
      </p:sp>
      <p:sp>
        <p:nvSpPr>
          <p:cNvPr id="21" name="CLIENTES"/>
          <p:cNvSpPr/>
          <p:nvPr/>
        </p:nvSpPr>
        <p:spPr>
          <a:xfrm>
            <a:off x="9715500" y="8048625"/>
            <a:ext cx="3086100" cy="342900"/>
          </a:xfrm>
          <a:prstGeom prst="rect">
            <a:avLst/>
          </a:prstGeom>
          <a:noFill/>
          <a:ln/>
        </p:spPr>
        <p:txBody>
          <a:bodyPr wrap="square" lIns="0" tIns="0" rIns="0" bIns="0" rtlCol="0" anchor="t"/>
          <a:lstStyle/>
          <a:p>
            <a:pPr marL="0" indent="0" algn="l">
              <a:lnSpc>
                <a:spcPts val="2100"/>
              </a:lnSpc>
              <a:buNone/>
            </a:pPr>
            <a:r>
              <a:rPr lang="en-US" sz="3000" kern="0" spc="-75" dirty="0">
                <a:solidFill>
                  <a:srgbClr val="EEF1F6"/>
                </a:solidFill>
                <a:latin typeface="Poppins Light" pitchFamily="34" charset="0"/>
                <a:ea typeface="Poppins Light" pitchFamily="34" charset="-122"/>
                <a:cs typeface="Poppins Light" pitchFamily="34" charset="-120"/>
              </a:rPr>
              <a:t>CLIENTES</a:t>
            </a:r>
            <a:endParaRPr lang="en-US" sz="30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anim calcmode="lin" valueType="num">
                                      <p:cBhvr>
                                        <p:cTn id="13" dur="750" fill="hold"/>
                                        <p:tgtEl>
                                          <p:spTgt spid="13"/>
                                        </p:tgtEl>
                                        <p:attrNameLst>
                                          <p:attrName>ppt_x</p:attrName>
                                        </p:attrNameLst>
                                      </p:cBhvr>
                                      <p:tavLst>
                                        <p:tav tm="0">
                                          <p:val>
                                            <p:strVal val="#ppt_x"/>
                                          </p:val>
                                        </p:tav>
                                        <p:tav tm="100000">
                                          <p:val>
                                            <p:strVal val="#ppt_x"/>
                                          </p:val>
                                        </p:tav>
                                      </p:tavLst>
                                    </p:anim>
                                    <p:anim calcmode="lin" valueType="num">
                                      <p:cBhvr>
                                        <p:cTn id="14" dur="75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anim calcmode="lin" valueType="num">
                                      <p:cBhvr>
                                        <p:cTn id="18" dur="750" fill="hold"/>
                                        <p:tgtEl>
                                          <p:spTgt spid="15"/>
                                        </p:tgtEl>
                                        <p:attrNameLst>
                                          <p:attrName>ppt_x</p:attrName>
                                        </p:attrNameLst>
                                      </p:cBhvr>
                                      <p:tavLst>
                                        <p:tav tm="0">
                                          <p:val>
                                            <p:strVal val="#ppt_x"/>
                                          </p:val>
                                        </p:tav>
                                        <p:tav tm="100000">
                                          <p:val>
                                            <p:strVal val="#ppt_x"/>
                                          </p:val>
                                        </p:tav>
                                      </p:tavLst>
                                    </p:anim>
                                    <p:anim calcmode="lin" valueType="num">
                                      <p:cBhvr>
                                        <p:cTn id="19" dur="75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750"/>
                                        <p:tgtEl>
                                          <p:spTgt spid="6"/>
                                        </p:tgtEl>
                                      </p:cBhvr>
                                    </p:animEffect>
                                    <p:anim calcmode="lin" valueType="num">
                                      <p:cBhvr>
                                        <p:cTn id="23" dur="750" fill="hold"/>
                                        <p:tgtEl>
                                          <p:spTgt spid="6"/>
                                        </p:tgtEl>
                                        <p:attrNameLst>
                                          <p:attrName>ppt_x</p:attrName>
                                        </p:attrNameLst>
                                      </p:cBhvr>
                                      <p:tavLst>
                                        <p:tav tm="0">
                                          <p:val>
                                            <p:strVal val="#ppt_x"/>
                                          </p:val>
                                        </p:tav>
                                        <p:tav tm="100000">
                                          <p:val>
                                            <p:strVal val="#ppt_x"/>
                                          </p:val>
                                        </p:tav>
                                      </p:tavLst>
                                    </p:anim>
                                    <p:anim calcmode="lin" valueType="num">
                                      <p:cBhvr>
                                        <p:cTn id="24" dur="75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anim calcmode="lin" valueType="num">
                                      <p:cBhvr>
                                        <p:cTn id="28" dur="750" fill="hold"/>
                                        <p:tgtEl>
                                          <p:spTgt spid="9"/>
                                        </p:tgtEl>
                                        <p:attrNameLst>
                                          <p:attrName>ppt_x</p:attrName>
                                        </p:attrNameLst>
                                      </p:cBhvr>
                                      <p:tavLst>
                                        <p:tav tm="0">
                                          <p:val>
                                            <p:strVal val="#ppt_x"/>
                                          </p:val>
                                        </p:tav>
                                        <p:tav tm="100000">
                                          <p:val>
                                            <p:strVal val="#ppt_x"/>
                                          </p:val>
                                        </p:tav>
                                      </p:tavLst>
                                    </p:anim>
                                    <p:anim calcmode="lin" valueType="num">
                                      <p:cBhvr>
                                        <p:cTn id="29" dur="75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750"/>
                                        <p:tgtEl>
                                          <p:spTgt spid="18"/>
                                        </p:tgtEl>
                                      </p:cBhvr>
                                    </p:animEffect>
                                    <p:anim calcmode="lin" valueType="num">
                                      <p:cBhvr>
                                        <p:cTn id="33" dur="750" fill="hold"/>
                                        <p:tgtEl>
                                          <p:spTgt spid="18"/>
                                        </p:tgtEl>
                                        <p:attrNameLst>
                                          <p:attrName>ppt_x</p:attrName>
                                        </p:attrNameLst>
                                      </p:cBhvr>
                                      <p:tavLst>
                                        <p:tav tm="0">
                                          <p:val>
                                            <p:strVal val="#ppt_x"/>
                                          </p:val>
                                        </p:tav>
                                        <p:tav tm="100000">
                                          <p:val>
                                            <p:strVal val="#ppt_x"/>
                                          </p:val>
                                        </p:tav>
                                      </p:tavLst>
                                    </p:anim>
                                    <p:anim calcmode="lin" valueType="num">
                                      <p:cBhvr>
                                        <p:cTn id="34" dur="75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750"/>
                                        <p:tgtEl>
                                          <p:spTgt spid="11"/>
                                        </p:tgtEl>
                                      </p:cBhvr>
                                    </p:animEffect>
                                    <p:anim calcmode="lin" valueType="num">
                                      <p:cBhvr>
                                        <p:cTn id="38" dur="750" fill="hold"/>
                                        <p:tgtEl>
                                          <p:spTgt spid="11"/>
                                        </p:tgtEl>
                                        <p:attrNameLst>
                                          <p:attrName>ppt_x</p:attrName>
                                        </p:attrNameLst>
                                      </p:cBhvr>
                                      <p:tavLst>
                                        <p:tav tm="0">
                                          <p:val>
                                            <p:strVal val="#ppt_x"/>
                                          </p:val>
                                        </p:tav>
                                        <p:tav tm="100000">
                                          <p:val>
                                            <p:strVal val="#ppt_x"/>
                                          </p:val>
                                        </p:tav>
                                      </p:tavLst>
                                    </p:anim>
                                    <p:anim calcmode="lin" valueType="num">
                                      <p:cBhvr>
                                        <p:cTn id="39" dur="75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750"/>
                                        <p:tgtEl>
                                          <p:spTgt spid="20"/>
                                        </p:tgtEl>
                                      </p:cBhvr>
                                    </p:animEffect>
                                    <p:anim calcmode="lin" valueType="num">
                                      <p:cBhvr>
                                        <p:cTn id="43" dur="750" fill="hold"/>
                                        <p:tgtEl>
                                          <p:spTgt spid="20"/>
                                        </p:tgtEl>
                                        <p:attrNameLst>
                                          <p:attrName>ppt_x</p:attrName>
                                        </p:attrNameLst>
                                      </p:cBhvr>
                                      <p:tavLst>
                                        <p:tav tm="0">
                                          <p:val>
                                            <p:strVal val="#ppt_x"/>
                                          </p:val>
                                        </p:tav>
                                        <p:tav tm="100000">
                                          <p:val>
                                            <p:strVal val="#ppt_x"/>
                                          </p:val>
                                        </p:tav>
                                      </p:tavLst>
                                    </p:anim>
                                    <p:anim calcmode="lin" valueType="num">
                                      <p:cBhvr>
                                        <p:cTn id="44" dur="75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750"/>
                                        <p:tgtEl>
                                          <p:spTgt spid="21"/>
                                        </p:tgtEl>
                                      </p:cBhvr>
                                    </p:animEffect>
                                    <p:anim calcmode="lin" valueType="num">
                                      <p:cBhvr>
                                        <p:cTn id="53" dur="750" fill="hold"/>
                                        <p:tgtEl>
                                          <p:spTgt spid="21"/>
                                        </p:tgtEl>
                                        <p:attrNameLst>
                                          <p:attrName>ppt_x</p:attrName>
                                        </p:attrNameLst>
                                      </p:cBhvr>
                                      <p:tavLst>
                                        <p:tav tm="0">
                                          <p:val>
                                            <p:strVal val="#ppt_x"/>
                                          </p:val>
                                        </p:tav>
                                        <p:tav tm="100000">
                                          <p:val>
                                            <p:strVal val="#ppt_x"/>
                                          </p:val>
                                        </p:tav>
                                      </p:tavLst>
                                    </p:anim>
                                    <p:anim calcmode="lin" valueType="num">
                                      <p:cBhvr>
                                        <p:cTn id="54" dur="750" fill="hold"/>
                                        <p:tgtEl>
                                          <p:spTgt spid="2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750"/>
                                        <p:tgtEl>
                                          <p:spTgt spid="10"/>
                                        </p:tgtEl>
                                      </p:cBhvr>
                                    </p:animEffect>
                                    <p:anim calcmode="lin" valueType="num">
                                      <p:cBhvr>
                                        <p:cTn id="58" dur="750" fill="hold"/>
                                        <p:tgtEl>
                                          <p:spTgt spid="10"/>
                                        </p:tgtEl>
                                        <p:attrNameLst>
                                          <p:attrName>ppt_x</p:attrName>
                                        </p:attrNameLst>
                                      </p:cBhvr>
                                      <p:tavLst>
                                        <p:tav tm="0">
                                          <p:val>
                                            <p:strVal val="#ppt_x"/>
                                          </p:val>
                                        </p:tav>
                                        <p:tav tm="100000">
                                          <p:val>
                                            <p:strVal val="#ppt_x"/>
                                          </p:val>
                                        </p:tav>
                                      </p:tavLst>
                                    </p:anim>
                                    <p:anim calcmode="lin" valueType="num">
                                      <p:cBhvr>
                                        <p:cTn id="59" dur="750" fill="hold"/>
                                        <p:tgtEl>
                                          <p:spTgt spid="1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750"/>
                                        <p:tgtEl>
                                          <p:spTgt spid="7"/>
                                        </p:tgtEl>
                                      </p:cBhvr>
                                    </p:animEffect>
                                    <p:anim calcmode="lin" valueType="num">
                                      <p:cBhvr>
                                        <p:cTn id="63" dur="750" fill="hold"/>
                                        <p:tgtEl>
                                          <p:spTgt spid="7"/>
                                        </p:tgtEl>
                                        <p:attrNameLst>
                                          <p:attrName>ppt_x</p:attrName>
                                        </p:attrNameLst>
                                      </p:cBhvr>
                                      <p:tavLst>
                                        <p:tav tm="0">
                                          <p:val>
                                            <p:strVal val="#ppt_x"/>
                                          </p:val>
                                        </p:tav>
                                        <p:tav tm="100000">
                                          <p:val>
                                            <p:strVal val="#ppt_x"/>
                                          </p:val>
                                        </p:tav>
                                      </p:tavLst>
                                    </p:anim>
                                    <p:anim calcmode="lin" valueType="num">
                                      <p:cBhvr>
                                        <p:cTn id="64" dur="750" fill="hold"/>
                                        <p:tgtEl>
                                          <p:spTgt spid="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750"/>
                                        <p:tgtEl>
                                          <p:spTgt spid="16"/>
                                        </p:tgtEl>
                                      </p:cBhvr>
                                    </p:animEffect>
                                    <p:anim calcmode="lin" valueType="num">
                                      <p:cBhvr>
                                        <p:cTn id="68" dur="750" fill="hold"/>
                                        <p:tgtEl>
                                          <p:spTgt spid="16"/>
                                        </p:tgtEl>
                                        <p:attrNameLst>
                                          <p:attrName>ppt_x</p:attrName>
                                        </p:attrNameLst>
                                      </p:cBhvr>
                                      <p:tavLst>
                                        <p:tav tm="0">
                                          <p:val>
                                            <p:strVal val="#ppt_x"/>
                                          </p:val>
                                        </p:tav>
                                        <p:tav tm="100000">
                                          <p:val>
                                            <p:strVal val="#ppt_x"/>
                                          </p:val>
                                        </p:tav>
                                      </p:tavLst>
                                    </p:anim>
                                    <p:anim calcmode="lin" valueType="num">
                                      <p:cBhvr>
                                        <p:cTn id="69" dur="75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750"/>
                                        <p:tgtEl>
                                          <p:spTgt spid="19"/>
                                        </p:tgtEl>
                                      </p:cBhvr>
                                    </p:animEffect>
                                    <p:anim calcmode="lin" valueType="num">
                                      <p:cBhvr>
                                        <p:cTn id="73" dur="750" fill="hold"/>
                                        <p:tgtEl>
                                          <p:spTgt spid="19"/>
                                        </p:tgtEl>
                                        <p:attrNameLst>
                                          <p:attrName>ppt_x</p:attrName>
                                        </p:attrNameLst>
                                      </p:cBhvr>
                                      <p:tavLst>
                                        <p:tav tm="0">
                                          <p:val>
                                            <p:strVal val="#ppt_x"/>
                                          </p:val>
                                        </p:tav>
                                        <p:tav tm="100000">
                                          <p:val>
                                            <p:strVal val="#ppt_x"/>
                                          </p:val>
                                        </p:tav>
                                      </p:tavLst>
                                    </p:anim>
                                    <p:anim calcmode="lin" valueType="num">
                                      <p:cBhvr>
                                        <p:cTn id="74" dur="750" fill="hold"/>
                                        <p:tgtEl>
                                          <p:spTgt spid="19"/>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750"/>
                                        <p:tgtEl>
                                          <p:spTgt spid="17"/>
                                        </p:tgtEl>
                                      </p:cBhvr>
                                    </p:animEffect>
                                    <p:anim calcmode="lin" valueType="num">
                                      <p:cBhvr>
                                        <p:cTn id="78" dur="750" fill="hold"/>
                                        <p:tgtEl>
                                          <p:spTgt spid="17"/>
                                        </p:tgtEl>
                                        <p:attrNameLst>
                                          <p:attrName>ppt_x</p:attrName>
                                        </p:attrNameLst>
                                      </p:cBhvr>
                                      <p:tavLst>
                                        <p:tav tm="0">
                                          <p:val>
                                            <p:strVal val="#ppt_x"/>
                                          </p:val>
                                        </p:tav>
                                        <p:tav tm="100000">
                                          <p:val>
                                            <p:strVal val="#ppt_x"/>
                                          </p:val>
                                        </p:tav>
                                      </p:tavLst>
                                    </p:anim>
                                    <p:anim calcmode="lin" valueType="num">
                                      <p:cBhvr>
                                        <p:cTn id="79" dur="750" fill="hold"/>
                                        <p:tgtEl>
                                          <p:spTgt spid="1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750"/>
                                        <p:tgtEl>
                                          <p:spTgt spid="8"/>
                                        </p:tgtEl>
                                      </p:cBhvr>
                                    </p:animEffect>
                                    <p:anim calcmode="lin" valueType="num">
                                      <p:cBhvr>
                                        <p:cTn id="83" dur="750" fill="hold"/>
                                        <p:tgtEl>
                                          <p:spTgt spid="8"/>
                                        </p:tgtEl>
                                        <p:attrNameLst>
                                          <p:attrName>ppt_x</p:attrName>
                                        </p:attrNameLst>
                                      </p:cBhvr>
                                      <p:tavLst>
                                        <p:tav tm="0">
                                          <p:val>
                                            <p:strVal val="#ppt_x"/>
                                          </p:val>
                                        </p:tav>
                                        <p:tav tm="100000">
                                          <p:val>
                                            <p:strVal val="#ppt_x"/>
                                          </p:val>
                                        </p:tav>
                                      </p:tavLst>
                                    </p:anim>
                                    <p:anim calcmode="lin" valueType="num">
                                      <p:cBhvr>
                                        <p:cTn id="84" dur="750" fill="hold"/>
                                        <p:tgtEl>
                                          <p:spTgt spid="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750"/>
                                        <p:tgtEl>
                                          <p:spTgt spid="14"/>
                                        </p:tgtEl>
                                      </p:cBhvr>
                                    </p:animEffect>
                                    <p:anim calcmode="lin" valueType="num">
                                      <p:cBhvr>
                                        <p:cTn id="88" dur="750" fill="hold"/>
                                        <p:tgtEl>
                                          <p:spTgt spid="14"/>
                                        </p:tgtEl>
                                        <p:attrNameLst>
                                          <p:attrName>ppt_x</p:attrName>
                                        </p:attrNameLst>
                                      </p:cBhvr>
                                      <p:tavLst>
                                        <p:tav tm="0">
                                          <p:val>
                                            <p:strVal val="#ppt_x"/>
                                          </p:val>
                                        </p:tav>
                                        <p:tav tm="100000">
                                          <p:val>
                                            <p:strVal val="#ppt_x"/>
                                          </p:val>
                                        </p:tav>
                                      </p:tavLst>
                                    </p:anim>
                                    <p:anim calcmode="lin" valueType="num">
                                      <p:cBhvr>
                                        <p:cTn id="89"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pic>
        <p:nvPicPr>
          <p:cNvPr id="2" name="Group 6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191500" y="838200"/>
            <a:ext cx="3594981" cy="1038226"/>
          </a:xfrm>
          <a:prstGeom prst="rect">
            <a:avLst/>
          </a:prstGeom>
        </p:spPr>
      </p:pic>
      <p:pic>
        <p:nvPicPr>
          <p:cNvPr id="3" name="Rectangle 32" descr="preencoded.png"/>
          <p:cNvPicPr>
            <a:picLocks noChangeAspect="1"/>
          </p:cNvPicPr>
          <p:nvPr/>
        </p:nvPicPr>
        <p:blipFill>
          <a:blip r:embed="rId5"/>
          <a:srcRect/>
          <a:stretch/>
        </p:blipFill>
        <p:spPr>
          <a:xfrm>
            <a:off x="0" y="0"/>
            <a:ext cx="6858000" cy="10287000"/>
          </a:xfrm>
          <a:prstGeom prst="rect">
            <a:avLst/>
          </a:prstGeom>
        </p:spPr>
      </p:pic>
      <p:pic>
        <p:nvPicPr>
          <p:cNvPr id="4" name="Group 69"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572500" y="6991350"/>
            <a:ext cx="7448550" cy="476250"/>
          </a:xfrm>
          <a:prstGeom prst="rect">
            <a:avLst/>
          </a:prstGeom>
        </p:spPr>
      </p:pic>
      <p:sp>
        <p:nvSpPr>
          <p:cNvPr id="5" name="Qu es el ciclo PHVA"/>
          <p:cNvSpPr/>
          <p:nvPr/>
        </p:nvSpPr>
        <p:spPr>
          <a:xfrm>
            <a:off x="8458200" y="3486150"/>
            <a:ext cx="6962775" cy="638175"/>
          </a:xfrm>
          <a:prstGeom prst="rect">
            <a:avLst/>
          </a:prstGeom>
          <a:noFill/>
          <a:ln/>
        </p:spPr>
        <p:txBody>
          <a:bodyPr wrap="square" lIns="0" tIns="0" rIns="0" bIns="0" rtlCol="0" anchor="t"/>
          <a:lstStyle/>
          <a:p>
            <a:pPr marL="0" indent="0" algn="l">
              <a:lnSpc>
                <a:spcPts val="3600"/>
              </a:lnSpc>
              <a:buNone/>
            </a:pPr>
            <a:r>
              <a:rPr lang="en-US" sz="4275" kern="0" spc="-150" dirty="0">
                <a:solidFill>
                  <a:srgbClr val="10185F"/>
                </a:solidFill>
                <a:latin typeface="Poppins Medium" pitchFamily="34" charset="0"/>
                <a:ea typeface="Poppins Medium" pitchFamily="34" charset="-122"/>
                <a:cs typeface="Poppins Medium" pitchFamily="34" charset="-120"/>
              </a:rPr>
              <a:t>¿Qué es el ciclo PHVA?</a:t>
            </a:r>
            <a:endParaRPr lang="en-US" sz="4275" dirty="0"/>
          </a:p>
        </p:txBody>
      </p:sp>
      <p:sp>
        <p:nvSpPr>
          <p:cNvPr id="6" name="Planear"/>
          <p:cNvSpPr/>
          <p:nvPr/>
        </p:nvSpPr>
        <p:spPr>
          <a:xfrm>
            <a:off x="8153400" y="7610475"/>
            <a:ext cx="1304925" cy="352425"/>
          </a:xfrm>
          <a:prstGeom prst="rect">
            <a:avLst/>
          </a:prstGeom>
          <a:noFill/>
          <a:ln/>
        </p:spPr>
        <p:txBody>
          <a:bodyPr wrap="square" lIns="0" tIns="0" rIns="0" bIns="0" rtlCol="0" anchor="t"/>
          <a:lstStyle/>
          <a:p>
            <a:pPr marL="0" indent="0" algn="ctr">
              <a:lnSpc>
                <a:spcPts val="2100"/>
              </a:lnSpc>
              <a:buNone/>
            </a:pPr>
            <a:r>
              <a:rPr lang="en-US" sz="2175" kern="0" spc="-75" dirty="0">
                <a:solidFill>
                  <a:srgbClr val="10185F"/>
                </a:solidFill>
                <a:latin typeface="Poppins Light" pitchFamily="34" charset="0"/>
                <a:ea typeface="Poppins Light" pitchFamily="34" charset="-122"/>
                <a:cs typeface="Poppins Light" pitchFamily="34" charset="-120"/>
              </a:rPr>
              <a:t>Planear</a:t>
            </a:r>
            <a:endParaRPr lang="en-US" sz="2175" dirty="0"/>
          </a:p>
        </p:txBody>
      </p:sp>
      <p:sp>
        <p:nvSpPr>
          <p:cNvPr id="7" name="Actuar"/>
          <p:cNvSpPr/>
          <p:nvPr/>
        </p:nvSpPr>
        <p:spPr>
          <a:xfrm>
            <a:off x="10467975" y="7610475"/>
            <a:ext cx="1304925" cy="352425"/>
          </a:xfrm>
          <a:prstGeom prst="rect">
            <a:avLst/>
          </a:prstGeom>
          <a:noFill/>
          <a:ln/>
        </p:spPr>
        <p:txBody>
          <a:bodyPr wrap="square" lIns="0" tIns="0" rIns="0" bIns="0" rtlCol="0" anchor="t"/>
          <a:lstStyle/>
          <a:p>
            <a:pPr marL="0" indent="0" algn="ctr">
              <a:lnSpc>
                <a:spcPts val="2100"/>
              </a:lnSpc>
              <a:buNone/>
            </a:pPr>
            <a:r>
              <a:rPr lang="en-US" sz="2175" kern="0" spc="-75" dirty="0">
                <a:solidFill>
                  <a:srgbClr val="10185F"/>
                </a:solidFill>
                <a:latin typeface="Poppins Light" pitchFamily="34" charset="0"/>
                <a:ea typeface="Poppins Light" pitchFamily="34" charset="-122"/>
                <a:cs typeface="Poppins Light" pitchFamily="34" charset="-120"/>
              </a:rPr>
              <a:t>Actuar</a:t>
            </a:r>
            <a:endParaRPr lang="en-US" sz="2175" dirty="0"/>
          </a:p>
        </p:txBody>
      </p:sp>
      <p:sp>
        <p:nvSpPr>
          <p:cNvPr id="8" name="Verificar"/>
          <p:cNvSpPr/>
          <p:nvPr/>
        </p:nvSpPr>
        <p:spPr>
          <a:xfrm>
            <a:off x="12677775" y="7610475"/>
            <a:ext cx="1304925" cy="352425"/>
          </a:xfrm>
          <a:prstGeom prst="rect">
            <a:avLst/>
          </a:prstGeom>
          <a:noFill/>
          <a:ln/>
        </p:spPr>
        <p:txBody>
          <a:bodyPr wrap="square" lIns="0" tIns="0" rIns="0" bIns="0" rtlCol="0" anchor="t"/>
          <a:lstStyle/>
          <a:p>
            <a:pPr marL="0" indent="0" algn="ctr">
              <a:lnSpc>
                <a:spcPts val="2100"/>
              </a:lnSpc>
              <a:buNone/>
            </a:pPr>
            <a:r>
              <a:rPr lang="en-US" sz="2175" kern="0" spc="-75" dirty="0">
                <a:solidFill>
                  <a:srgbClr val="10185F"/>
                </a:solidFill>
                <a:latin typeface="Poppins Light" pitchFamily="34" charset="0"/>
                <a:ea typeface="Poppins Light" pitchFamily="34" charset="-122"/>
                <a:cs typeface="Poppins Light" pitchFamily="34" charset="-120"/>
              </a:rPr>
              <a:t>Verificar</a:t>
            </a:r>
            <a:endParaRPr lang="en-US" sz="2175" dirty="0"/>
          </a:p>
        </p:txBody>
      </p:sp>
      <p:sp>
        <p:nvSpPr>
          <p:cNvPr id="9" name="Hacer"/>
          <p:cNvSpPr/>
          <p:nvPr/>
        </p:nvSpPr>
        <p:spPr>
          <a:xfrm>
            <a:off x="15125700" y="7610475"/>
            <a:ext cx="1304925" cy="352425"/>
          </a:xfrm>
          <a:prstGeom prst="rect">
            <a:avLst/>
          </a:prstGeom>
          <a:noFill/>
          <a:ln/>
        </p:spPr>
        <p:txBody>
          <a:bodyPr wrap="square" lIns="0" tIns="0" rIns="0" bIns="0" rtlCol="0" anchor="t"/>
          <a:lstStyle/>
          <a:p>
            <a:pPr marL="0" indent="0" algn="ctr">
              <a:lnSpc>
                <a:spcPts val="2100"/>
              </a:lnSpc>
              <a:buNone/>
            </a:pPr>
            <a:r>
              <a:rPr lang="en-US" sz="2175" kern="0" spc="-75" dirty="0">
                <a:solidFill>
                  <a:srgbClr val="10185F"/>
                </a:solidFill>
                <a:latin typeface="Poppins Light" pitchFamily="34" charset="0"/>
                <a:ea typeface="Poppins Light" pitchFamily="34" charset="-122"/>
                <a:cs typeface="Poppins Light" pitchFamily="34" charset="-120"/>
              </a:rPr>
              <a:t>Hacer</a:t>
            </a:r>
            <a:endParaRPr lang="en-US" sz="2175" dirty="0"/>
          </a:p>
        </p:txBody>
      </p:sp>
      <p:sp>
        <p:nvSpPr>
          <p:cNvPr id="10" name="Es la Herramienta de evaluacin del desempeo de un Sistema En nuestro caso esta metodologa nos permite evaluar la Seguridad de la Informacin La Seguridad y Salud en el Trabajo la Gestin Medioambiental y Calidad con el objetivo principal de impulsar el dese"/>
          <p:cNvSpPr/>
          <p:nvPr/>
        </p:nvSpPr>
        <p:spPr>
          <a:xfrm>
            <a:off x="8582025" y="4124325"/>
            <a:ext cx="6838950" cy="2143125"/>
          </a:xfrm>
          <a:prstGeom prst="rect">
            <a:avLst/>
          </a:prstGeom>
          <a:noFill/>
          <a:ln/>
        </p:spPr>
        <p:txBody>
          <a:bodyPr wrap="square" lIns="0" tIns="0" rIns="0" bIns="0" rtlCol="0" anchor="t"/>
          <a:lstStyle/>
          <a:p>
            <a:pPr marL="0" indent="0" algn="l">
              <a:lnSpc>
                <a:spcPts val="2325"/>
              </a:lnSpc>
              <a:buNone/>
            </a:pPr>
            <a:r>
              <a:rPr lang="en-US" sz="1875" dirty="0">
                <a:solidFill>
                  <a:srgbClr val="6F6F6F"/>
                </a:solidFill>
                <a:latin typeface="Roboto Light" pitchFamily="34" charset="0"/>
                <a:ea typeface="Roboto Light" pitchFamily="34" charset="-122"/>
                <a:cs typeface="Roboto Light" pitchFamily="34" charset="-120"/>
              </a:rPr>
              <a:t>Es la Herramienta de evaluación del desempeño de un Sistema. En nuestro caso esta metodología nos permite evaluar la Seguridad de la Información, La Seguridad y Salud en el Trabajo, la Gestión Medioambiental y Calidad, con el objetivo principal de impulsar el desempeño y la mejora continua en la gestión del riesgo y el cumplimiento de los aspectos legales y de otra índole, requisitos y expectativas de nuestros clientes.</a:t>
            </a:r>
            <a:endParaRPr lang="en-US" sz="1875"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ppt_x</p:attrName>
                                        </p:attrNameLst>
                                      </p:cBhvr>
                                      <p:tavLst>
                                        <p:tav tm="0">
                                          <p:val>
                                            <p:strVal val="#ppt_x"/>
                                          </p:val>
                                        </p:tav>
                                        <p:tav tm="100000">
                                          <p:val>
                                            <p:strVal val="#ppt_x"/>
                                          </p:val>
                                        </p:tav>
                                      </p:tavLst>
                                    </p:anim>
                                    <p:anim calcmode="lin" valueType="num">
                                      <p:cBhvr>
                                        <p:cTn id="14" dur="75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750"/>
                                        <p:tgtEl>
                                          <p:spTgt spid="8"/>
                                        </p:tgtEl>
                                      </p:cBhvr>
                                    </p:animEffect>
                                    <p:anim calcmode="lin" valueType="num">
                                      <p:cBhvr>
                                        <p:cTn id="28" dur="750" fill="hold"/>
                                        <p:tgtEl>
                                          <p:spTgt spid="8"/>
                                        </p:tgtEl>
                                        <p:attrNameLst>
                                          <p:attrName>ppt_x</p:attrName>
                                        </p:attrNameLst>
                                      </p:cBhvr>
                                      <p:tavLst>
                                        <p:tav tm="0">
                                          <p:val>
                                            <p:strVal val="#ppt_x"/>
                                          </p:val>
                                        </p:tav>
                                        <p:tav tm="100000">
                                          <p:val>
                                            <p:strVal val="#ppt_x"/>
                                          </p:val>
                                        </p:tav>
                                      </p:tavLst>
                                    </p:anim>
                                    <p:anim calcmode="lin" valueType="num">
                                      <p:cBhvr>
                                        <p:cTn id="29" dur="75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2694</Words>
  <Application>Microsoft Macintosh PowerPoint</Application>
  <PresentationFormat>Personalizado</PresentationFormat>
  <Paragraphs>275</Paragraphs>
  <Slides>37</Slides>
  <Notes>37</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37</vt:i4>
      </vt:variant>
    </vt:vector>
  </HeadingPairs>
  <TitlesOfParts>
    <vt:vector size="52" baseType="lpstr">
      <vt:lpstr>Calibri</vt:lpstr>
      <vt:lpstr>Inter Bold</vt:lpstr>
      <vt:lpstr>Roboto Light</vt:lpstr>
      <vt:lpstr>Poppins ExtraLight</vt:lpstr>
      <vt:lpstr>Arial</vt:lpstr>
      <vt:lpstr>Poppins SemiBold</vt:lpstr>
      <vt:lpstr>Poppins Regular</vt:lpstr>
      <vt:lpstr>Mont Light</vt:lpstr>
      <vt:lpstr>Poppins Bold</vt:lpstr>
      <vt:lpstr>Inter Regular</vt:lpstr>
      <vt:lpstr>Poppins Light</vt:lpstr>
      <vt:lpstr>Inter Semi Bold</vt:lpstr>
      <vt:lpstr>Poppins Medium</vt:lpstr>
      <vt:lpstr>Roboto Regular</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José Javier Fernández Barbosa</cp:lastModifiedBy>
  <cp:revision>6</cp:revision>
  <dcterms:created xsi:type="dcterms:W3CDTF">2024-07-05T21:28:36Z</dcterms:created>
  <dcterms:modified xsi:type="dcterms:W3CDTF">2024-09-03T15:36:58Z</dcterms:modified>
</cp:coreProperties>
</file>